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12"/>
  </p:notesMasterIdLst>
  <p:sldIdLst>
    <p:sldId id="305" r:id="rId5"/>
    <p:sldId id="306" r:id="rId6"/>
    <p:sldId id="307" r:id="rId7"/>
    <p:sldId id="310" r:id="rId8"/>
    <p:sldId id="311" r:id="rId9"/>
    <p:sldId id="312" r:id="rId10"/>
    <p:sldId id="31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300" y="-15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948094-86C1-4F14-A5C0-8EC7F53E214E}" type="datetimeFigureOut">
              <a:rPr lang="en-US" smtClean="0"/>
              <a:t>1/30/2019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EEA8-251C-40A8-B7EF-290CD3F7BC7B}" type="slidenum">
              <a:rPr lang="en-US" smtClean="0"/>
              <a:t>‹#›</a:t>
            </a:fld>
            <a:endParaRPr lang="en-US" dirty="0"/>
          </a:p>
        </p:txBody>
      </p:sp>
    </p:spTree>
    <p:extLst>
      <p:ext uri="{BB962C8B-B14F-4D97-AF65-F5344CB8AC3E}">
        <p14:creationId xmlns:p14="http://schemas.microsoft.com/office/powerpoint/2010/main" val="32672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649A-93F3-4B01-930C-7D3E44E1616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1543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96649A-93F3-4B01-930C-7D3E44E1616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15432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77" name="Shape 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5030723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10232518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0903862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6415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14333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3472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02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121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79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61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3" y="273056"/>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503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82106857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226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337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1267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
        <p:cNvGrpSpPr/>
        <p:nvPr/>
      </p:nvGrpSpPr>
      <p:grpSpPr>
        <a:xfrm>
          <a:off x="0" y="0"/>
          <a:ext cx="0" cy="0"/>
          <a:chOff x="0" y="0"/>
          <a:chExt cx="0" cy="0"/>
        </a:xfrm>
      </p:grpSpPr>
      <p:sp>
        <p:nvSpPr>
          <p:cNvPr id="11" name="Shape 11"/>
          <p:cNvSpPr txBox="1">
            <a:spLocks noGrp="1"/>
          </p:cNvSpPr>
          <p:nvPr>
            <p:ph type="title"/>
          </p:nvPr>
        </p:nvSpPr>
        <p:spPr>
          <a:xfrm rot="5400000">
            <a:off x="4732340" y="2171700"/>
            <a:ext cx="5851525" cy="20574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2" name="Shape 12"/>
          <p:cNvSpPr txBox="1">
            <a:spLocks noGrp="1"/>
          </p:cNvSpPr>
          <p:nvPr>
            <p:ph type="body" idx="1"/>
          </p:nvPr>
        </p:nvSpPr>
        <p:spPr>
          <a:xfrm rot="5400000">
            <a:off x="541339" y="190504"/>
            <a:ext cx="5851525" cy="6019799"/>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6225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15" name="Shape 15"/>
          <p:cNvSpPr txBox="1">
            <a:spLocks noGrp="1"/>
          </p:cNvSpPr>
          <p:nvPr>
            <p:ph type="body" idx="1"/>
          </p:nvPr>
        </p:nvSpPr>
        <p:spPr>
          <a:xfrm rot="5400000">
            <a:off x="2309021" y="-251619"/>
            <a:ext cx="4525961" cy="8229600"/>
          </a:xfrm>
          <a:prstGeom prst="rect">
            <a:avLst/>
          </a:prstGeom>
          <a:noFill/>
          <a:ln>
            <a:noFill/>
          </a:ln>
        </p:spPr>
        <p:txBody>
          <a:bodyPr lIns="91425" tIns="91425" rIns="91425" bIns="91425" anchor="t" anchorCtr="0"/>
          <a:lstStyle>
            <a:lvl1pPr marL="342900" indent="-139700" algn="l" rtl="0">
              <a:spcBef>
                <a:spcPts val="640"/>
              </a:spcBef>
              <a:spcAft>
                <a:spcPts val="0"/>
              </a:spcAft>
              <a:buClr>
                <a:schemeClr val="dk1"/>
              </a:buClr>
              <a:buFont typeface="Calibri"/>
              <a:buChar char="•"/>
              <a:defRPr sz="3200">
                <a:solidFill>
                  <a:schemeClr val="dk1"/>
                </a:solidFill>
                <a:latin typeface="Calibri"/>
                <a:ea typeface="Calibri"/>
                <a:cs typeface="Calibri"/>
                <a:sym typeface="Calibri"/>
              </a:defRPr>
            </a:lvl1pPr>
            <a:lvl2pPr marL="742950" indent="-107950" algn="l" rtl="0">
              <a:spcBef>
                <a:spcPts val="560"/>
              </a:spcBef>
              <a:spcAft>
                <a:spcPts val="0"/>
              </a:spcAft>
              <a:buClr>
                <a:schemeClr val="dk1"/>
              </a:buClr>
              <a:buFont typeface="Calibri"/>
              <a:buChar char="–"/>
              <a:defRPr sz="2800">
                <a:solidFill>
                  <a:schemeClr val="dk1"/>
                </a:solidFill>
                <a:latin typeface="Calibri"/>
                <a:ea typeface="Calibri"/>
                <a:cs typeface="Calibri"/>
                <a:sym typeface="Calibri"/>
              </a:defRPr>
            </a:lvl2pPr>
            <a:lvl3pPr marL="1143000" indent="-76200" algn="l" rtl="0">
              <a:spcBef>
                <a:spcPts val="480"/>
              </a:spcBef>
              <a:spcAft>
                <a:spcPts val="0"/>
              </a:spcAft>
              <a:buClr>
                <a:schemeClr val="dk1"/>
              </a:buClr>
              <a:buFont typeface="Calibri"/>
              <a:buChar char="•"/>
              <a:defRPr sz="2400">
                <a:solidFill>
                  <a:schemeClr val="dk1"/>
                </a:solidFill>
                <a:latin typeface="Calibri"/>
                <a:ea typeface="Calibri"/>
                <a:cs typeface="Calibri"/>
                <a:sym typeface="Calibri"/>
              </a:defRPr>
            </a:lvl3pPr>
            <a:lvl4pPr marL="16002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4pPr>
            <a:lvl5pPr marL="2057400" indent="-101600" algn="l" rtl="0">
              <a:spcBef>
                <a:spcPts val="400"/>
              </a:spcBef>
              <a:spcAft>
                <a:spcPts val="0"/>
              </a:spcAft>
              <a:buClr>
                <a:schemeClr val="dk1"/>
              </a:buClr>
              <a:buFont typeface="Calibri"/>
              <a:buChar char="»"/>
              <a:defRPr sz="2000">
                <a:solidFill>
                  <a:schemeClr val="dk1"/>
                </a:solidFill>
                <a:latin typeface="Calibri"/>
                <a:ea typeface="Calibri"/>
                <a:cs typeface="Calibri"/>
                <a:sym typeface="Calibri"/>
              </a:defRPr>
            </a:lvl5pPr>
            <a:lvl6pPr marL="2514600" indent="-101600" algn="l" rtl="0">
              <a:spcBef>
                <a:spcPts val="400"/>
              </a:spcBef>
              <a:buClr>
                <a:schemeClr val="dk1"/>
              </a:buClr>
              <a:buFont typeface="Calibri"/>
              <a:buChar char="•"/>
              <a:defRPr sz="2000">
                <a:solidFill>
                  <a:schemeClr val="dk1"/>
                </a:solidFill>
                <a:latin typeface="Calibri"/>
                <a:ea typeface="Calibri"/>
                <a:cs typeface="Calibri"/>
                <a:sym typeface="Calibri"/>
              </a:defRPr>
            </a:lvl6pPr>
            <a:lvl7pPr marL="2971800" indent="-101600" algn="l" rtl="0">
              <a:spcBef>
                <a:spcPts val="400"/>
              </a:spcBef>
              <a:buClr>
                <a:schemeClr val="dk1"/>
              </a:buClr>
              <a:buFont typeface="Calibri"/>
              <a:buChar char="•"/>
              <a:defRPr sz="2000">
                <a:solidFill>
                  <a:schemeClr val="dk1"/>
                </a:solidFill>
                <a:latin typeface="Calibri"/>
                <a:ea typeface="Calibri"/>
                <a:cs typeface="Calibri"/>
                <a:sym typeface="Calibri"/>
              </a:defRPr>
            </a:lvl7pPr>
            <a:lvl8pPr marL="3429000" indent="-101600" algn="l" rtl="0">
              <a:spcBef>
                <a:spcPts val="400"/>
              </a:spcBef>
              <a:buClr>
                <a:schemeClr val="dk1"/>
              </a:buClr>
              <a:buFont typeface="Calibri"/>
              <a:buChar char="•"/>
              <a:defRPr sz="2000">
                <a:solidFill>
                  <a:schemeClr val="dk1"/>
                </a:solidFill>
                <a:latin typeface="Calibri"/>
                <a:ea typeface="Calibri"/>
                <a:cs typeface="Calibri"/>
                <a:sym typeface="Calibri"/>
              </a:defRPr>
            </a:lvl8pPr>
            <a:lvl9pPr marL="3886200" indent="-101600" algn="l" rtl="0">
              <a:spcBef>
                <a:spcPts val="400"/>
              </a:spcBef>
              <a:buClr>
                <a:schemeClr val="dk1"/>
              </a:buClr>
              <a:buFont typeface="Calibri"/>
              <a:buChar char="•"/>
              <a:defRPr sz="20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6272235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1792291" y="4800604"/>
            <a:ext cx="5486399" cy="566737"/>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a:spLocks noGrp="1"/>
          </p:cNvSpPr>
          <p:nvPr>
            <p:ph type="pic" idx="2"/>
          </p:nvPr>
        </p:nvSpPr>
        <p:spPr>
          <a:xfrm>
            <a:off x="1792291" y="612775"/>
            <a:ext cx="5486399" cy="4114800"/>
          </a:xfrm>
          <a:prstGeom prst="rect">
            <a:avLst/>
          </a:prstGeom>
          <a:noFill/>
          <a:ln>
            <a:noFill/>
          </a:ln>
        </p:spPr>
        <p:txBody>
          <a:bodyPr lIns="91425" tIns="91425" rIns="91425" bIns="91425" anchor="t" anchorCtr="0"/>
          <a:lstStyle>
            <a:lvl1pPr marL="0" marR="0" indent="0" algn="l" rtl="0">
              <a:spcBef>
                <a:spcPts val="0"/>
              </a:spcBef>
              <a:buClr>
                <a:schemeClr val="dk1"/>
              </a:buClr>
              <a:buFont typeface="Calibri"/>
              <a:buNone/>
              <a:defRPr sz="3200" b="0" i="0" u="none" strike="noStrike" cap="none" baseline="0">
                <a:solidFill>
                  <a:schemeClr val="dk1"/>
                </a:solidFill>
                <a:latin typeface="Calibri"/>
                <a:ea typeface="Calibri"/>
                <a:cs typeface="Calibri"/>
                <a:sym typeface="Calibri"/>
              </a:defRPr>
            </a:lvl1pPr>
            <a:lvl2pPr marL="457200" marR="0" indent="0" algn="l" rtl="0">
              <a:spcBef>
                <a:spcPts val="0"/>
              </a:spcBef>
              <a:buClr>
                <a:schemeClr val="dk1"/>
              </a:buClr>
              <a:buFont typeface="Calibri"/>
              <a:buNone/>
              <a:defRPr sz="2800" b="0" i="0" u="none" strike="noStrike" cap="none" baseline="0">
                <a:solidFill>
                  <a:schemeClr val="dk1"/>
                </a:solidFill>
                <a:latin typeface="Calibri"/>
                <a:ea typeface="Calibri"/>
                <a:cs typeface="Calibri"/>
                <a:sym typeface="Calibri"/>
              </a:defRPr>
            </a:lvl2pPr>
            <a:lvl3pPr marL="914400" marR="0" indent="0" algn="l" rtl="0">
              <a:spcBef>
                <a:spcPts val="0"/>
              </a:spcBef>
              <a:buClr>
                <a:schemeClr val="dk1"/>
              </a:buClr>
              <a:buFont typeface="Calibri"/>
              <a:buNone/>
              <a:defRPr sz="2400" b="0" i="0" u="none" strike="noStrike" cap="none" baseline="0">
                <a:solidFill>
                  <a:schemeClr val="dk1"/>
                </a:solidFill>
                <a:latin typeface="Calibri"/>
                <a:ea typeface="Calibri"/>
                <a:cs typeface="Calibri"/>
                <a:sym typeface="Calibri"/>
              </a:defRPr>
            </a:lvl3pPr>
            <a:lvl4pPr marL="1371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4pPr>
            <a:lvl5pPr marL="18288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5pPr>
            <a:lvl6pPr marL="22860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6pPr>
            <a:lvl7pPr marL="27432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7pPr>
            <a:lvl8pPr marL="32004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8pPr>
            <a:lvl9pPr marL="3657600" marR="0" indent="0" algn="l" rtl="0">
              <a:spcBef>
                <a:spcPts val="0"/>
              </a:spcBef>
              <a:buClr>
                <a:schemeClr val="dk1"/>
              </a:buClr>
              <a:buFont typeface="Calibri"/>
              <a:buNone/>
              <a:defRPr sz="2000" b="0" i="0" u="none" strike="noStrike" cap="none" baseline="0">
                <a:solidFill>
                  <a:schemeClr val="dk1"/>
                </a:solidFill>
                <a:latin typeface="Calibri"/>
                <a:ea typeface="Calibri"/>
                <a:cs typeface="Calibri"/>
                <a:sym typeface="Calibri"/>
              </a:defRPr>
            </a:lvl9pPr>
          </a:lstStyle>
          <a:p>
            <a:endParaRPr/>
          </a:p>
        </p:txBody>
      </p:sp>
      <p:sp>
        <p:nvSpPr>
          <p:cNvPr id="19" name="Shape 19"/>
          <p:cNvSpPr txBox="1">
            <a:spLocks noGrp="1"/>
          </p:cNvSpPr>
          <p:nvPr>
            <p:ph type="body" idx="1"/>
          </p:nvPr>
        </p:nvSpPr>
        <p:spPr>
          <a:xfrm>
            <a:off x="1792291" y="5367341"/>
            <a:ext cx="5486399" cy="804861"/>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Tree>
    <p:extLst>
      <p:ext uri="{BB962C8B-B14F-4D97-AF65-F5344CB8AC3E}">
        <p14:creationId xmlns:p14="http://schemas.microsoft.com/office/powerpoint/2010/main" val="2378062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2" y="273054"/>
            <a:ext cx="3008313" cy="1162049"/>
          </a:xfrm>
          <a:prstGeom prst="rect">
            <a:avLst/>
          </a:prstGeom>
          <a:noFill/>
          <a:ln>
            <a:noFill/>
          </a:ln>
        </p:spPr>
        <p:txBody>
          <a:bodyPr lIns="91425" tIns="91425" rIns="91425" bIns="91425" anchor="b" anchorCtr="0"/>
          <a:lstStyle>
            <a:lvl1pPr algn="l" rtl="0">
              <a:spcBef>
                <a:spcPts val="0"/>
              </a:spcBef>
              <a:defRPr sz="2000" b="1"/>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3575051" y="273050"/>
            <a:ext cx="5111751" cy="5853112"/>
          </a:xfrm>
          <a:prstGeom prst="rect">
            <a:avLst/>
          </a:prstGeom>
          <a:noFill/>
          <a:ln>
            <a:noFill/>
          </a:ln>
        </p:spPr>
        <p:txBody>
          <a:bodyPr lIns="91425" tIns="91425" rIns="91425" bIns="91425" anchor="t" anchorCtr="0"/>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a:endParaRPr/>
          </a:p>
        </p:txBody>
      </p:sp>
      <p:sp>
        <p:nvSpPr>
          <p:cNvPr id="23" name="Shape 23"/>
          <p:cNvSpPr txBox="1">
            <a:spLocks noGrp="1"/>
          </p:cNvSpPr>
          <p:nvPr>
            <p:ph type="body" idx="2"/>
          </p:nvPr>
        </p:nvSpPr>
        <p:spPr>
          <a:xfrm>
            <a:off x="457202" y="1435103"/>
            <a:ext cx="3008313" cy="4691063"/>
          </a:xfrm>
          <a:prstGeom prst="rect">
            <a:avLst/>
          </a:prstGeom>
          <a:noFill/>
          <a:ln>
            <a:noFill/>
          </a:ln>
        </p:spPr>
        <p:txBody>
          <a:bodyPr lIns="91425" tIns="91425" rIns="91425" bIns="91425" anchor="t" anchorCtr="0"/>
          <a:lstStyle>
            <a:lvl1pPr marL="0" indent="0" rtl="0">
              <a:spcBef>
                <a:spcPts val="0"/>
              </a:spcBef>
              <a:buFont typeface="Calibri"/>
              <a:buNone/>
              <a:defRPr sz="1400"/>
            </a:lvl1pPr>
            <a:lvl2pPr marL="457200" indent="0" rtl="0">
              <a:spcBef>
                <a:spcPts val="0"/>
              </a:spcBef>
              <a:buFont typeface="Calibri"/>
              <a:buNone/>
              <a:defRPr sz="1200"/>
            </a:lvl2pPr>
            <a:lvl3pPr marL="914400" indent="0" rtl="0">
              <a:spcBef>
                <a:spcPts val="0"/>
              </a:spcBef>
              <a:buFont typeface="Calibri"/>
              <a:buNone/>
              <a:defRPr sz="1000"/>
            </a:lvl3pPr>
            <a:lvl4pPr marL="1371600" indent="0" rtl="0">
              <a:spcBef>
                <a:spcPts val="0"/>
              </a:spcBef>
              <a:buFont typeface="Calibri"/>
              <a:buNone/>
              <a:defRPr sz="900"/>
            </a:lvl4pPr>
            <a:lvl5pPr marL="1828800" indent="0" rtl="0">
              <a:spcBef>
                <a:spcPts val="0"/>
              </a:spcBef>
              <a:buFont typeface="Calibri"/>
              <a:buNone/>
              <a:defRPr sz="900"/>
            </a:lvl5pPr>
            <a:lvl6pPr marL="2286000" indent="0" rtl="0">
              <a:spcBef>
                <a:spcPts val="0"/>
              </a:spcBef>
              <a:buFont typeface="Calibri"/>
              <a:buNone/>
              <a:defRPr sz="900"/>
            </a:lvl6pPr>
            <a:lvl7pPr marL="2743200" indent="0" rtl="0">
              <a:spcBef>
                <a:spcPts val="0"/>
              </a:spcBef>
              <a:buFont typeface="Calibri"/>
              <a:buNone/>
              <a:defRPr sz="900"/>
            </a:lvl7pPr>
            <a:lvl8pPr marL="3200400" indent="0" rtl="0">
              <a:spcBef>
                <a:spcPts val="0"/>
              </a:spcBef>
              <a:buFont typeface="Calibri"/>
              <a:buNone/>
              <a:defRPr sz="900"/>
            </a:lvl8pPr>
            <a:lvl9pPr marL="3657600" indent="0" rtl="0">
              <a:spcBef>
                <a:spcPts val="0"/>
              </a:spcBef>
              <a:buFont typeface="Calibri"/>
              <a:buNone/>
              <a:defRPr sz="900"/>
            </a:lvl9pPr>
          </a:lstStyle>
          <a:p>
            <a:endParaRPr/>
          </a:p>
        </p:txBody>
      </p:sp>
    </p:spTree>
    <p:extLst>
      <p:ext uri="{BB962C8B-B14F-4D97-AF65-F5344CB8AC3E}">
        <p14:creationId xmlns:p14="http://schemas.microsoft.com/office/powerpoint/2010/main" val="2720166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Tree>
    <p:extLst>
      <p:ext uri="{BB962C8B-B14F-4D97-AF65-F5344CB8AC3E}">
        <p14:creationId xmlns:p14="http://schemas.microsoft.com/office/powerpoint/2010/main" val="15423259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34946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0" name="Shape 30"/>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
        <p:nvSpPr>
          <p:cNvPr id="31" name="Shape 31"/>
          <p:cNvSpPr txBox="1">
            <a:spLocks noGrp="1"/>
          </p:cNvSpPr>
          <p:nvPr>
            <p:ph type="body" idx="3"/>
          </p:nvPr>
        </p:nvSpPr>
        <p:spPr>
          <a:xfrm>
            <a:off x="4645027" y="1535112"/>
            <a:ext cx="4041775" cy="639762"/>
          </a:xfrm>
          <a:prstGeom prst="rect">
            <a:avLst/>
          </a:prstGeom>
          <a:noFill/>
          <a:ln>
            <a:noFill/>
          </a:ln>
        </p:spPr>
        <p:txBody>
          <a:bodyPr lIns="91425" tIns="91425" rIns="91425" bIns="91425" anchor="b" anchorCtr="0"/>
          <a:lstStyle>
            <a:lvl1pPr marL="0" indent="0" rtl="0">
              <a:spcBef>
                <a:spcPts val="0"/>
              </a:spcBef>
              <a:buFont typeface="Calibri"/>
              <a:buNone/>
              <a:defRPr sz="2400" b="1"/>
            </a:lvl1pPr>
            <a:lvl2pPr marL="457200" indent="0" rtl="0">
              <a:spcBef>
                <a:spcPts val="0"/>
              </a:spcBef>
              <a:buFont typeface="Calibri"/>
              <a:buNone/>
              <a:defRPr sz="2000" b="1"/>
            </a:lvl2pPr>
            <a:lvl3pPr marL="914400" indent="0" rtl="0">
              <a:spcBef>
                <a:spcPts val="0"/>
              </a:spcBef>
              <a:buFont typeface="Calibri"/>
              <a:buNone/>
              <a:defRPr sz="1800" b="1"/>
            </a:lvl3pPr>
            <a:lvl4pPr marL="1371600" indent="0" rtl="0">
              <a:spcBef>
                <a:spcPts val="0"/>
              </a:spcBef>
              <a:buFont typeface="Calibri"/>
              <a:buNone/>
              <a:defRPr sz="1600" b="1"/>
            </a:lvl4pPr>
            <a:lvl5pPr marL="1828800" indent="0" rtl="0">
              <a:spcBef>
                <a:spcPts val="0"/>
              </a:spcBef>
              <a:buFont typeface="Calibri"/>
              <a:buNone/>
              <a:defRPr sz="1600" b="1"/>
            </a:lvl5pPr>
            <a:lvl6pPr marL="2286000" indent="0" rtl="0">
              <a:spcBef>
                <a:spcPts val="0"/>
              </a:spcBef>
              <a:buFont typeface="Calibri"/>
              <a:buNone/>
              <a:defRPr sz="1600" b="1"/>
            </a:lvl6pPr>
            <a:lvl7pPr marL="2743200" indent="0" rtl="0">
              <a:spcBef>
                <a:spcPts val="0"/>
              </a:spcBef>
              <a:buFont typeface="Calibri"/>
              <a:buNone/>
              <a:defRPr sz="1600" b="1"/>
            </a:lvl7pPr>
            <a:lvl8pPr marL="3200400" indent="0" rtl="0">
              <a:spcBef>
                <a:spcPts val="0"/>
              </a:spcBef>
              <a:buFont typeface="Calibri"/>
              <a:buNone/>
              <a:defRPr sz="1600" b="1"/>
            </a:lvl8pPr>
            <a:lvl9pPr marL="3657600" indent="0" rtl="0">
              <a:spcBef>
                <a:spcPts val="0"/>
              </a:spcBef>
              <a:buFont typeface="Calibri"/>
              <a:buNone/>
              <a:defRPr sz="1600" b="1"/>
            </a:lvl9pPr>
          </a:lstStyle>
          <a:p>
            <a:endParaRPr/>
          </a:p>
        </p:txBody>
      </p:sp>
      <p:sp>
        <p:nvSpPr>
          <p:cNvPr id="32" name="Shape 32"/>
          <p:cNvSpPr txBox="1">
            <a:spLocks noGrp="1"/>
          </p:cNvSpPr>
          <p:nvPr>
            <p:ph type="body" idx="4"/>
          </p:nvPr>
        </p:nvSpPr>
        <p:spPr>
          <a:xfrm>
            <a:off x="4645027" y="2174875"/>
            <a:ext cx="4041775" cy="3951287"/>
          </a:xfrm>
          <a:prstGeom prst="rect">
            <a:avLst/>
          </a:prstGeom>
          <a:noFill/>
          <a:ln>
            <a:noFill/>
          </a:ln>
        </p:spPr>
        <p:txBody>
          <a:bodyPr lIns="91425" tIns="91425" rIns="91425" bIns="91425" anchor="t" anchorCtr="0"/>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a:endParaRPr/>
          </a:p>
        </p:txBody>
      </p:sp>
    </p:spTree>
    <p:extLst>
      <p:ext uri="{BB962C8B-B14F-4D97-AF65-F5344CB8AC3E}">
        <p14:creationId xmlns:p14="http://schemas.microsoft.com/office/powerpoint/2010/main" val="1993978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36958092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marL="457200" algn="ctr" rtl="0">
              <a:spcBef>
                <a:spcPts val="0"/>
              </a:spcBef>
              <a:spcAft>
                <a:spcPts val="0"/>
              </a:spcAft>
              <a:defRPr sz="4400">
                <a:solidFill>
                  <a:schemeClr val="dk1"/>
                </a:solidFill>
                <a:latin typeface="Calibri"/>
                <a:ea typeface="Calibri"/>
                <a:cs typeface="Calibri"/>
                <a:sym typeface="Calibri"/>
              </a:defRPr>
            </a:lvl6pPr>
            <a:lvl7pPr marL="914400" algn="ctr" rtl="0">
              <a:spcBef>
                <a:spcPts val="0"/>
              </a:spcBef>
              <a:spcAft>
                <a:spcPts val="0"/>
              </a:spcAft>
              <a:defRPr sz="4400">
                <a:solidFill>
                  <a:schemeClr val="dk1"/>
                </a:solidFill>
                <a:latin typeface="Calibri"/>
                <a:ea typeface="Calibri"/>
                <a:cs typeface="Calibri"/>
                <a:sym typeface="Calibri"/>
              </a:defRPr>
            </a:lvl7pPr>
            <a:lvl8pPr marL="1371600" algn="ctr" rtl="0">
              <a:spcBef>
                <a:spcPts val="0"/>
              </a:spcBef>
              <a:spcAft>
                <a:spcPts val="0"/>
              </a:spcAft>
              <a:defRPr sz="4400">
                <a:solidFill>
                  <a:schemeClr val="dk1"/>
                </a:solidFill>
                <a:latin typeface="Calibri"/>
                <a:ea typeface="Calibri"/>
                <a:cs typeface="Calibri"/>
                <a:sym typeface="Calibri"/>
              </a:defRPr>
            </a:lvl8pPr>
            <a:lvl9pPr marL="1828800" algn="ctr" rtl="0">
              <a:spcBef>
                <a:spcPts val="0"/>
              </a:spcBef>
              <a:spcAft>
                <a:spcPts val="0"/>
              </a:spcAft>
              <a:defRPr sz="4400">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1"/>
          </p:nvPr>
        </p:nvSpPr>
        <p:spPr>
          <a:xfrm>
            <a:off x="457202" y="1600204"/>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
        <p:nvSpPr>
          <p:cNvPr id="36" name="Shape 36"/>
          <p:cNvSpPr txBox="1">
            <a:spLocks noGrp="1"/>
          </p:cNvSpPr>
          <p:nvPr>
            <p:ph type="body" idx="2"/>
          </p:nvPr>
        </p:nvSpPr>
        <p:spPr>
          <a:xfrm>
            <a:off x="4648203" y="1600204"/>
            <a:ext cx="4038599" cy="4525963"/>
          </a:xfrm>
          <a:prstGeom prst="rect">
            <a:avLst/>
          </a:prstGeom>
          <a:noFill/>
          <a:ln>
            <a:noFill/>
          </a:ln>
        </p:spPr>
        <p:txBody>
          <a:bodyPr lIns="91425" tIns="91425" rIns="91425" bIns="91425" anchor="t" anchorCtr="0"/>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a:endParaRPr/>
          </a:p>
        </p:txBody>
      </p:sp>
    </p:spTree>
    <p:extLst>
      <p:ext uri="{BB962C8B-B14F-4D97-AF65-F5344CB8AC3E}">
        <p14:creationId xmlns:p14="http://schemas.microsoft.com/office/powerpoint/2010/main" val="33224703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722312" y="4406904"/>
            <a:ext cx="7772400" cy="1362075"/>
          </a:xfrm>
          <a:prstGeom prst="rect">
            <a:avLst/>
          </a:prstGeom>
          <a:noFill/>
          <a:ln>
            <a:noFill/>
          </a:ln>
        </p:spPr>
        <p:txBody>
          <a:bodyPr lIns="91425" tIns="91425" rIns="91425" bIns="91425" anchor="t" anchorCtr="0"/>
          <a:lstStyle>
            <a:lvl1pPr algn="l" rtl="0">
              <a:spcBef>
                <a:spcPts val="0"/>
              </a:spcBef>
              <a:defRPr sz="4000" b="1" cap="small"/>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sz="2000">
                <a:solidFill>
                  <a:srgbClr val="888888"/>
                </a:solidFill>
              </a:defRPr>
            </a:lvl1pPr>
            <a:lvl2pPr marL="457200" indent="0" rtl="0">
              <a:spcBef>
                <a:spcPts val="0"/>
              </a:spcBef>
              <a:buClr>
                <a:srgbClr val="888888"/>
              </a:buClr>
              <a:buFont typeface="Calibri"/>
              <a:buNone/>
              <a:defRPr sz="1800">
                <a:solidFill>
                  <a:srgbClr val="888888"/>
                </a:solidFill>
              </a:defRPr>
            </a:lvl2pPr>
            <a:lvl3pPr marL="914400" indent="0" rtl="0">
              <a:spcBef>
                <a:spcPts val="0"/>
              </a:spcBef>
              <a:buClr>
                <a:srgbClr val="888888"/>
              </a:buClr>
              <a:buFont typeface="Calibri"/>
              <a:buNone/>
              <a:defRPr sz="1600">
                <a:solidFill>
                  <a:srgbClr val="888888"/>
                </a:solidFill>
              </a:defRPr>
            </a:lvl3pPr>
            <a:lvl4pPr marL="1371600" indent="0" rtl="0">
              <a:spcBef>
                <a:spcPts val="0"/>
              </a:spcBef>
              <a:buClr>
                <a:srgbClr val="888888"/>
              </a:buClr>
              <a:buFont typeface="Calibri"/>
              <a:buNone/>
              <a:defRPr sz="1400">
                <a:solidFill>
                  <a:srgbClr val="888888"/>
                </a:solidFill>
              </a:defRPr>
            </a:lvl4pPr>
            <a:lvl5pPr marL="1828800" indent="0" rtl="0">
              <a:spcBef>
                <a:spcPts val="0"/>
              </a:spcBef>
              <a:buClr>
                <a:srgbClr val="888888"/>
              </a:buClr>
              <a:buFont typeface="Calibri"/>
              <a:buNone/>
              <a:defRPr sz="1400">
                <a:solidFill>
                  <a:srgbClr val="888888"/>
                </a:solidFill>
              </a:defRPr>
            </a:lvl5pPr>
            <a:lvl6pPr marL="2286000" indent="0" rtl="0">
              <a:spcBef>
                <a:spcPts val="0"/>
              </a:spcBef>
              <a:buClr>
                <a:srgbClr val="888888"/>
              </a:buClr>
              <a:buFont typeface="Calibri"/>
              <a:buNone/>
              <a:defRPr sz="1400">
                <a:solidFill>
                  <a:srgbClr val="888888"/>
                </a:solidFill>
              </a:defRPr>
            </a:lvl6pPr>
            <a:lvl7pPr marL="2743200" indent="0" rtl="0">
              <a:spcBef>
                <a:spcPts val="0"/>
              </a:spcBef>
              <a:buClr>
                <a:srgbClr val="888888"/>
              </a:buClr>
              <a:buFont typeface="Calibri"/>
              <a:buNone/>
              <a:defRPr sz="1400">
                <a:solidFill>
                  <a:srgbClr val="888888"/>
                </a:solidFill>
              </a:defRPr>
            </a:lvl7pPr>
            <a:lvl8pPr marL="3200400" indent="0" rtl="0">
              <a:spcBef>
                <a:spcPts val="0"/>
              </a:spcBef>
              <a:buClr>
                <a:srgbClr val="888888"/>
              </a:buClr>
              <a:buFont typeface="Calibri"/>
              <a:buNone/>
              <a:defRPr sz="1400">
                <a:solidFill>
                  <a:srgbClr val="888888"/>
                </a:solidFill>
              </a:defRPr>
            </a:lvl8pPr>
            <a:lvl9pPr marL="3657600" indent="0" rtl="0">
              <a:spcBef>
                <a:spcPts val="0"/>
              </a:spcBef>
              <a:buClr>
                <a:srgbClr val="888888"/>
              </a:buClr>
              <a:buFont typeface="Calibri"/>
              <a:buNone/>
              <a:defRPr sz="1400">
                <a:solidFill>
                  <a:srgbClr val="888888"/>
                </a:solidFill>
              </a:defRPr>
            </a:lvl9pPr>
          </a:lstStyle>
          <a:p>
            <a:endParaRPr/>
          </a:p>
        </p:txBody>
      </p:sp>
    </p:spTree>
    <p:extLst>
      <p:ext uri="{BB962C8B-B14F-4D97-AF65-F5344CB8AC3E}">
        <p14:creationId xmlns:p14="http://schemas.microsoft.com/office/powerpoint/2010/main" val="3420213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43"/>
        <p:cNvGrpSpPr/>
        <p:nvPr/>
      </p:nvGrpSpPr>
      <p:grpSpPr>
        <a:xfrm>
          <a:off x="0" y="0"/>
          <a:ext cx="0" cy="0"/>
          <a:chOff x="0" y="0"/>
          <a:chExt cx="0" cy="0"/>
        </a:xfrm>
      </p:grpSpPr>
      <p:sp>
        <p:nvSpPr>
          <p:cNvPr id="44" name="Shape 44"/>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45" name="Shape 45"/>
          <p:cNvSpPr txBox="1">
            <a:spLocks noGrp="1"/>
          </p:cNvSpPr>
          <p:nvPr>
            <p:ph type="subTitle" idx="1"/>
          </p:nvPr>
        </p:nvSpPr>
        <p:spPr>
          <a:xfrm>
            <a:off x="1371603" y="3886200"/>
            <a:ext cx="6400799" cy="1752600"/>
          </a:xfrm>
          <a:prstGeom prst="rect">
            <a:avLst/>
          </a:prstGeom>
          <a:noFill/>
          <a:ln>
            <a:noFill/>
          </a:ln>
        </p:spPr>
        <p:txBody>
          <a:bodyPr lIns="91425" tIns="91425" rIns="91425" bIns="91425" anchor="t" anchorCtr="0"/>
          <a:lstStyle>
            <a:lvl1pPr marL="0" marR="0" indent="0" algn="ctr" rtl="0">
              <a:spcBef>
                <a:spcPts val="640"/>
              </a:spcBef>
              <a:spcAft>
                <a:spcPts val="0"/>
              </a:spcAft>
              <a:buClr>
                <a:srgbClr val="888888"/>
              </a:buClr>
              <a:buFont typeface="Calibri"/>
              <a:buNone/>
              <a:defRPr sz="3200" b="0" i="0" u="none" strike="noStrike" cap="none" baseline="0">
                <a:solidFill>
                  <a:srgbClr val="888888"/>
                </a:solidFill>
                <a:latin typeface="Calibri"/>
                <a:ea typeface="Calibri"/>
                <a:cs typeface="Calibri"/>
                <a:sym typeface="Calibri"/>
              </a:defRPr>
            </a:lvl1pPr>
            <a:lvl2pPr marL="457200" marR="0" indent="0" algn="ctr" rtl="0">
              <a:spcBef>
                <a:spcPts val="560"/>
              </a:spcBef>
              <a:spcAft>
                <a:spcPts val="0"/>
              </a:spcAft>
              <a:buClr>
                <a:srgbClr val="888888"/>
              </a:buClr>
              <a:buFont typeface="Calibri"/>
              <a:buNone/>
              <a:defRPr sz="2800" b="0" i="0" u="none" strike="noStrike" cap="none" baseline="0">
                <a:solidFill>
                  <a:srgbClr val="888888"/>
                </a:solidFill>
                <a:latin typeface="Calibri"/>
                <a:ea typeface="Calibri"/>
                <a:cs typeface="Calibri"/>
                <a:sym typeface="Calibri"/>
              </a:defRPr>
            </a:lvl2pPr>
            <a:lvl3pPr marL="914400" marR="0" indent="0" algn="ctr" rtl="0">
              <a:spcBef>
                <a:spcPts val="480"/>
              </a:spcBef>
              <a:spcAft>
                <a:spcPts val="0"/>
              </a:spcAft>
              <a:buClr>
                <a:srgbClr val="888888"/>
              </a:buClr>
              <a:buFont typeface="Calibri"/>
              <a:buNone/>
              <a:defRPr sz="2400" b="0" i="0" u="none" strike="noStrike" cap="none" baseline="0">
                <a:solidFill>
                  <a:srgbClr val="888888"/>
                </a:solidFill>
                <a:latin typeface="Calibri"/>
                <a:ea typeface="Calibri"/>
                <a:cs typeface="Calibri"/>
                <a:sym typeface="Calibri"/>
              </a:defRPr>
            </a:lvl3pPr>
            <a:lvl4pPr marL="13716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4pPr>
            <a:lvl5pPr marL="1828800" marR="0" indent="0" algn="ctr" rtl="0">
              <a:spcBef>
                <a:spcPts val="400"/>
              </a:spcBef>
              <a:spcAft>
                <a:spcPts val="0"/>
              </a:spcAft>
              <a:buClr>
                <a:srgbClr val="888888"/>
              </a:buClr>
              <a:buFont typeface="Calibri"/>
              <a:buNone/>
              <a:defRPr sz="2000" b="0" i="0" u="none" strike="noStrike" cap="none" baseline="0">
                <a:solidFill>
                  <a:srgbClr val="888888"/>
                </a:solidFill>
                <a:latin typeface="Calibri"/>
                <a:ea typeface="Calibri"/>
                <a:cs typeface="Calibri"/>
                <a:sym typeface="Calibri"/>
              </a:defRPr>
            </a:lvl5pPr>
            <a:lvl6pPr marL="22860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6pPr>
            <a:lvl7pPr marL="27432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7pPr>
            <a:lvl8pPr marL="32004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8pPr>
            <a:lvl9pPr marL="3657600" marR="0" indent="0" algn="ctr" rtl="0">
              <a:spcBef>
                <a:spcPts val="400"/>
              </a:spcBef>
              <a:buClr>
                <a:srgbClr val="888888"/>
              </a:buClr>
              <a:buFont typeface="Calibri"/>
              <a:buNone/>
              <a:defRPr sz="2000" b="0" i="0" u="none" strike="noStrike" cap="none" baseline="0">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18268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602666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775504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211814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661679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8427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05872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9536816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33881198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84691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1432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06086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6404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806280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1962996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265108093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4" y="27305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4015735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4DDE0E-2EC1-45F0-A6E2-4B9414E093DE}" type="datetimeFigureOut">
              <a:rPr lang="en-US" smtClean="0"/>
              <a:t>1/30/2019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97D671-8AB0-40A5-AE8B-1ACB40BADB79}" type="slidenum">
              <a:rPr lang="en-US" smtClean="0"/>
              <a:t>‹#›</a:t>
            </a:fld>
            <a:endParaRPr lang="en-US" dirty="0"/>
          </a:p>
        </p:txBody>
      </p:sp>
    </p:spTree>
    <p:extLst>
      <p:ext uri="{BB962C8B-B14F-4D97-AF65-F5344CB8AC3E}">
        <p14:creationId xmlns:p14="http://schemas.microsoft.com/office/powerpoint/2010/main" val="35283080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0">
              <a:schemeClr val="accent1">
                <a:tint val="66000"/>
                <a:satMod val="160000"/>
              </a:schemeClr>
            </a:gs>
            <a:gs pos="75000">
              <a:schemeClr val="bg1"/>
            </a:gs>
            <a:gs pos="100000">
              <a:schemeClr val="tx2">
                <a:lumMod val="40000"/>
                <a:lumOff val="60000"/>
              </a:schemeClr>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DE0E-2EC1-45F0-A6E2-4B9414E093DE}" type="datetimeFigureOut">
              <a:rPr lang="en-US" smtClean="0"/>
              <a:t>1/30/2019</a:t>
            </a:fld>
            <a:endParaRPr lang="en-US" dirty="0"/>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7D671-8AB0-40A5-AE8B-1ACB40BADB79}" type="slidenum">
              <a:rPr lang="en-US" smtClean="0"/>
              <a:t>‹#›</a:t>
            </a:fld>
            <a:endParaRPr lang="en-US" dirty="0"/>
          </a:p>
        </p:txBody>
      </p:sp>
      <p:pic>
        <p:nvPicPr>
          <p:cNvPr id="9" name="Picture 2" descr="R:\Facebook\Lower Thirds\Picture1 on black.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65296"/>
            <a:ext cx="9144000" cy="5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7739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60FF44-331B-41CB-B4BC-7B9B452657AF}" type="datetimeFigureOut">
              <a:rPr lang="en-US" smtClean="0">
                <a:solidFill>
                  <a:prstClr val="black">
                    <a:tint val="75000"/>
                  </a:prstClr>
                </a:solidFill>
              </a:rPr>
              <a:pPr/>
              <a:t>1/30/2019</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5554C-0667-42D1-8285-F34828CFA8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660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1pPr>
            <a:lvl2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2pPr>
            <a:lvl3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3pPr>
            <a:lvl4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4pPr>
            <a:lvl5pPr marL="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5pPr>
            <a:lvl6pPr marL="4572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6pPr>
            <a:lvl7pPr marL="9144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7pPr>
            <a:lvl8pPr marL="13716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8pPr>
            <a:lvl9pPr marL="1828800" marR="0" indent="0" algn="ctr" rtl="0">
              <a:spcBef>
                <a:spcPts val="0"/>
              </a:spcBef>
              <a:spcAft>
                <a:spcPts val="0"/>
              </a:spcAft>
              <a:defRPr sz="44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body" idx="1"/>
          </p:nvPr>
        </p:nvSpPr>
        <p:spPr>
          <a:xfrm>
            <a:off x="457200" y="1600204"/>
            <a:ext cx="8229600" cy="4525961"/>
          </a:xfrm>
          <a:prstGeom prst="rect">
            <a:avLst/>
          </a:prstGeom>
          <a:noFill/>
          <a:ln>
            <a:noFill/>
          </a:ln>
        </p:spPr>
        <p:txBody>
          <a:bodyPr lIns="91425" tIns="91425" rIns="91425" bIns="91425" anchor="t" anchorCtr="0"/>
          <a:lstStyle>
            <a:lvl1pPr marL="342900" marR="0" indent="-139700" algn="l" rtl="0">
              <a:spcBef>
                <a:spcPts val="640"/>
              </a:spcBef>
              <a:spcAft>
                <a:spcPts val="0"/>
              </a:spcAft>
              <a:buClr>
                <a:schemeClr val="dk1"/>
              </a:buClr>
              <a:buFont typeface="Calibri"/>
              <a:buChar char="•"/>
              <a:defRPr sz="3200" b="0" i="0" u="none" strike="noStrike" cap="none" baseline="0">
                <a:solidFill>
                  <a:schemeClr val="dk1"/>
                </a:solidFill>
                <a:latin typeface="Calibri"/>
                <a:ea typeface="Calibri"/>
                <a:cs typeface="Calibri"/>
                <a:sym typeface="Calibri"/>
              </a:defRPr>
            </a:lvl1pPr>
            <a:lvl2pPr marL="742950" marR="0" indent="-107950" algn="l" rtl="0">
              <a:spcBef>
                <a:spcPts val="560"/>
              </a:spcBef>
              <a:spcAft>
                <a:spcPts val="0"/>
              </a:spcAft>
              <a:buClr>
                <a:schemeClr val="dk1"/>
              </a:buClr>
              <a:buFont typeface="Calibri"/>
              <a:buChar char="–"/>
              <a:defRPr sz="2800" b="0" i="0" u="none" strike="noStrike" cap="none" baseline="0">
                <a:solidFill>
                  <a:schemeClr val="dk1"/>
                </a:solidFill>
                <a:latin typeface="Calibri"/>
                <a:ea typeface="Calibri"/>
                <a:cs typeface="Calibri"/>
                <a:sym typeface="Calibri"/>
              </a:defRPr>
            </a:lvl2pPr>
            <a:lvl3pPr marL="1143000" marR="0" indent="-76200" algn="l" rtl="0">
              <a:spcBef>
                <a:spcPts val="480"/>
              </a:spcBef>
              <a:spcAft>
                <a:spcPts val="0"/>
              </a:spcAft>
              <a:buClr>
                <a:schemeClr val="dk1"/>
              </a:buClr>
              <a:buFont typeface="Calibri"/>
              <a:buChar char="•"/>
              <a:defRPr sz="2400" b="0" i="0" u="none" strike="noStrike" cap="none" baseline="0">
                <a:solidFill>
                  <a:schemeClr val="dk1"/>
                </a:solidFill>
                <a:latin typeface="Calibri"/>
                <a:ea typeface="Calibri"/>
                <a:cs typeface="Calibri"/>
                <a:sym typeface="Calibri"/>
              </a:defRPr>
            </a:lvl3pPr>
            <a:lvl4pPr marL="16002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4pPr>
            <a:lvl5pPr marL="2057400" marR="0" indent="-101600" algn="l" rtl="0">
              <a:spcBef>
                <a:spcPts val="400"/>
              </a:spcBef>
              <a:spcAft>
                <a:spcPts val="0"/>
              </a:spcAft>
              <a:buClr>
                <a:schemeClr val="dk1"/>
              </a:buClr>
              <a:buFont typeface="Calibri"/>
              <a:buChar char="»"/>
              <a:defRPr sz="2000" b="0" i="0" u="none" strike="noStrike" cap="none" baseline="0">
                <a:solidFill>
                  <a:schemeClr val="dk1"/>
                </a:solidFill>
                <a:latin typeface="Calibri"/>
                <a:ea typeface="Calibri"/>
                <a:cs typeface="Calibri"/>
                <a:sym typeface="Calibri"/>
              </a:defRPr>
            </a:lvl5pPr>
            <a:lvl6pPr marL="25146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6pPr>
            <a:lvl7pPr marL="29718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7pPr>
            <a:lvl8pPr marL="34290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8pPr>
            <a:lvl9pPr marL="3886200" marR="0" indent="-101600" algn="l" rtl="0">
              <a:spcBef>
                <a:spcPts val="400"/>
              </a:spcBef>
              <a:buClr>
                <a:schemeClr val="dk1"/>
              </a:buClr>
              <a:buFont typeface="Calibri"/>
              <a:buChar char="•"/>
              <a:defRPr sz="2000" b="0" i="0" u="none" strike="noStrike" cap="none" baseline="0">
                <a:solidFill>
                  <a:schemeClr val="dk1"/>
                </a:solidFill>
                <a:latin typeface="Calibri"/>
                <a:ea typeface="Calibri"/>
                <a:cs typeface="Calibri"/>
                <a:sym typeface="Calibri"/>
              </a:defRPr>
            </a:lvl9pPr>
          </a:lstStyle>
          <a:p>
            <a:endParaRPr/>
          </a:p>
        </p:txBody>
      </p:sp>
      <p:sp>
        <p:nvSpPr>
          <p:cNvPr id="7" name="Shape 7"/>
          <p:cNvSpPr txBox="1">
            <a:spLocks noGrp="1"/>
          </p:cNvSpPr>
          <p:nvPr>
            <p:ph type="dt" idx="10"/>
          </p:nvPr>
        </p:nvSpPr>
        <p:spPr>
          <a:xfrm>
            <a:off x="457203" y="6356354"/>
            <a:ext cx="2133599"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8" name="Shape 8"/>
          <p:cNvSpPr txBox="1">
            <a:spLocks noGrp="1"/>
          </p:cNvSpPr>
          <p:nvPr>
            <p:ph type="ftr" idx="11"/>
          </p:nvPr>
        </p:nvSpPr>
        <p:spPr>
          <a:xfrm>
            <a:off x="3124200" y="6356354"/>
            <a:ext cx="2895600"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
        <p:nvSpPr>
          <p:cNvPr id="9" name="Shape 9"/>
          <p:cNvSpPr txBox="1">
            <a:spLocks noGrp="1"/>
          </p:cNvSpPr>
          <p:nvPr>
            <p:ph type="sldNum" idx="12"/>
          </p:nvPr>
        </p:nvSpPr>
        <p:spPr>
          <a:xfrm>
            <a:off x="6553203" y="6356354"/>
            <a:ext cx="2133599" cy="365125"/>
          </a:xfrm>
          <a:prstGeom prst="rect">
            <a:avLst/>
          </a:prstGeom>
          <a:noFill/>
          <a:ln>
            <a:noFill/>
          </a:ln>
        </p:spPr>
        <p:txBody>
          <a:bodyPr lIns="91425" tIns="91425" rIns="91425" bIns="91425" anchor="ctr" anchorCtr="0"/>
          <a:lstStyle>
            <a:lvl1pPr marL="0" marR="0" indent="0" algn="l" rtl="0">
              <a:spcBef>
                <a:spcPts val="0"/>
              </a:spcBef>
              <a:defRPr sz="1800" b="0" i="0" u="none" strike="noStrike" cap="none" baseline="0">
                <a:solidFill>
                  <a:schemeClr val="dk1"/>
                </a:solidFill>
                <a:latin typeface="Calibri"/>
                <a:ea typeface="Calibri"/>
                <a:cs typeface="Calibri"/>
                <a:sym typeface="Calibri"/>
              </a:defRPr>
            </a:lvl1pPr>
            <a:lvl2pPr marL="457200" marR="0" indent="0" algn="l" rtl="0">
              <a:spcBef>
                <a:spcPts val="0"/>
              </a:spcBef>
              <a:defRPr sz="1800" b="0" i="0" u="none" strike="noStrike" cap="none" baseline="0">
                <a:solidFill>
                  <a:schemeClr val="dk1"/>
                </a:solidFill>
                <a:latin typeface="Calibri"/>
                <a:ea typeface="Calibri"/>
                <a:cs typeface="Calibri"/>
                <a:sym typeface="Calibri"/>
              </a:defRPr>
            </a:lvl2pPr>
            <a:lvl3pPr marL="914400" marR="0" indent="0" algn="l" rtl="0">
              <a:spcBef>
                <a:spcPts val="0"/>
              </a:spcBef>
              <a:defRPr sz="1800" b="0" i="0" u="none" strike="noStrike" cap="none" baseline="0">
                <a:solidFill>
                  <a:schemeClr val="dk1"/>
                </a:solidFill>
                <a:latin typeface="Calibri"/>
                <a:ea typeface="Calibri"/>
                <a:cs typeface="Calibri"/>
                <a:sym typeface="Calibri"/>
              </a:defRPr>
            </a:lvl3pPr>
            <a:lvl4pPr marL="1371600" marR="0" indent="0" algn="l" rtl="0">
              <a:spcBef>
                <a:spcPts val="0"/>
              </a:spcBef>
              <a:defRPr sz="1800" b="0" i="0" u="none" strike="noStrike" cap="none" baseline="0">
                <a:solidFill>
                  <a:schemeClr val="dk1"/>
                </a:solidFill>
                <a:latin typeface="Calibri"/>
                <a:ea typeface="Calibri"/>
                <a:cs typeface="Calibri"/>
                <a:sym typeface="Calibri"/>
              </a:defRPr>
            </a:lvl4pPr>
            <a:lvl5pPr marL="1828800" marR="0" indent="0" algn="l" rtl="0">
              <a:spcBef>
                <a:spcPts val="0"/>
              </a:spcBef>
              <a:defRPr sz="1800" b="0" i="0" u="none" strike="noStrike" cap="none" baseline="0">
                <a:solidFill>
                  <a:schemeClr val="dk1"/>
                </a:solidFill>
                <a:latin typeface="Calibri"/>
                <a:ea typeface="Calibri"/>
                <a:cs typeface="Calibri"/>
                <a:sym typeface="Calibri"/>
              </a:defRPr>
            </a:lvl5pPr>
            <a:lvl6pPr marL="2286000" marR="0" indent="0" algn="l" rtl="0">
              <a:spcBef>
                <a:spcPts val="0"/>
              </a:spcBef>
              <a:defRPr sz="1800" b="0" i="0" u="none" strike="noStrike" cap="none" baseline="0">
                <a:solidFill>
                  <a:schemeClr val="dk1"/>
                </a:solidFill>
                <a:latin typeface="Calibri"/>
                <a:ea typeface="Calibri"/>
                <a:cs typeface="Calibri"/>
                <a:sym typeface="Calibri"/>
              </a:defRPr>
            </a:lvl6pPr>
            <a:lvl7pPr marL="2743200" marR="0" indent="0" algn="l" rtl="0">
              <a:spcBef>
                <a:spcPts val="0"/>
              </a:spcBef>
              <a:defRPr sz="1800" b="0" i="0" u="none" strike="noStrike" cap="none" baseline="0">
                <a:solidFill>
                  <a:schemeClr val="dk1"/>
                </a:solidFill>
                <a:latin typeface="Calibri"/>
                <a:ea typeface="Calibri"/>
                <a:cs typeface="Calibri"/>
                <a:sym typeface="Calibri"/>
              </a:defRPr>
            </a:lvl7pPr>
            <a:lvl8pPr marL="3200400" marR="0" indent="0" algn="l" rtl="0">
              <a:spcBef>
                <a:spcPts val="0"/>
              </a:spcBef>
              <a:defRPr sz="1800" b="0" i="0" u="none" strike="noStrike" cap="none" baseline="0">
                <a:solidFill>
                  <a:schemeClr val="dk1"/>
                </a:solidFill>
                <a:latin typeface="Calibri"/>
                <a:ea typeface="Calibri"/>
                <a:cs typeface="Calibri"/>
                <a:sym typeface="Calibri"/>
              </a:defRPr>
            </a:lvl8pPr>
            <a:lvl9pPr marL="3657600" marR="0" indent="0" algn="l" rtl="0">
              <a:spcBef>
                <a:spcPts val="0"/>
              </a:spcBef>
              <a:defRPr sz="1800" b="0" i="0" u="none" strike="noStrike" cap="none" baseline="0">
                <a:solidFill>
                  <a:schemeClr val="dk1"/>
                </a:solidFill>
                <a:latin typeface="Calibri"/>
                <a:ea typeface="Calibri"/>
                <a:cs typeface="Calibri"/>
                <a:sym typeface="Calibri"/>
              </a:defRPr>
            </a:lvl9pPr>
          </a:lstStyle>
          <a:p>
            <a:endParaRPr kern="0">
              <a:solidFill>
                <a:srgbClr val="000000"/>
              </a:solidFill>
              <a:rtl val="0"/>
            </a:endParaRPr>
          </a:p>
        </p:txBody>
      </p:sp>
    </p:spTree>
    <p:extLst>
      <p:ext uri="{BB962C8B-B14F-4D97-AF65-F5344CB8AC3E}">
        <p14:creationId xmlns:p14="http://schemas.microsoft.com/office/powerpoint/2010/main" val="135608995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bg1"/>
            </a:gs>
            <a:gs pos="0">
              <a:schemeClr val="accent1">
                <a:tint val="66000"/>
                <a:satMod val="160000"/>
              </a:schemeClr>
            </a:gs>
            <a:gs pos="75000">
              <a:schemeClr val="bg1"/>
            </a:gs>
            <a:gs pos="100000">
              <a:schemeClr val="tx2">
                <a:lumMod val="40000"/>
                <a:lumOff val="60000"/>
              </a:schemeClr>
            </a:gs>
          </a:gsLst>
          <a:lin ang="10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DDE0E-2EC1-45F0-A6E2-4B9414E093DE}" type="datetimeFigureOut">
              <a:rPr lang="en-US" smtClean="0">
                <a:solidFill>
                  <a:prstClr val="black">
                    <a:tint val="75000"/>
                  </a:prstClr>
                </a:solidFill>
              </a:rPr>
              <a:pPr/>
              <a:t>1/30/2019</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97D671-8AB0-40A5-AE8B-1ACB40BADB79}" type="slidenum">
              <a:rPr lang="en-US" smtClean="0">
                <a:solidFill>
                  <a:prstClr val="black">
                    <a:tint val="75000"/>
                  </a:prstClr>
                </a:solidFill>
              </a:rPr>
              <a:pPr/>
              <a:t>‹#›</a:t>
            </a:fld>
            <a:endParaRPr lang="en-US" dirty="0">
              <a:solidFill>
                <a:prstClr val="black">
                  <a:tint val="75000"/>
                </a:prstClr>
              </a:solidFill>
            </a:endParaRPr>
          </a:p>
        </p:txBody>
      </p:sp>
      <p:pic>
        <p:nvPicPr>
          <p:cNvPr id="9" name="Picture 2" descr="R:\Facebook\Lower Thirds\Picture1 on black.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6265296"/>
            <a:ext cx="9144000" cy="59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46852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hyperlink" Target="http://www.ready.gov/build-a-k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hemeOverride" Target="../theme/themeOverride1.xml"/><Relationship Id="rId5" Type="http://schemas.openxmlformats.org/officeDocument/2006/relationships/image" Target="../media/image6.pn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hemeOverride" Target="../theme/themeOverride2.xml"/><Relationship Id="rId5" Type="http://schemas.openxmlformats.org/officeDocument/2006/relationships/image" Target="../media/image6.pn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redcross.org/get-help/how-to-prepare-for-emergencies/types-of-emergencies/winter-storm/frozen-pipes.html" TargetMode="External"/><Relationship Id="rId2" Type="http://schemas.openxmlformats.org/officeDocument/2006/relationships/image" Target="../media/image13.png"/><Relationship Id="rId1" Type="http://schemas.openxmlformats.org/officeDocument/2006/relationships/slideLayout" Target="../slideLayouts/slideLayout34.xml"/><Relationship Id="rId5" Type="http://schemas.openxmlformats.org/officeDocument/2006/relationships/image" Target="../media/image6.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0" descr="http://sos.noaa.gov/Docs/NOAA-Transparent-Logo.pn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71" y="27437"/>
            <a:ext cx="763561" cy="7635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weather.gov/images/pbz/features/300px-US-NationalWeatherService-Logo_svg.pn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8647" y="27430"/>
            <a:ext cx="763561" cy="76356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a:spLocks noGrp="1"/>
          </p:cNvSpPr>
          <p:nvPr>
            <p:ph type="title"/>
          </p:nvPr>
        </p:nvSpPr>
        <p:spPr>
          <a:xfrm>
            <a:off x="457200" y="-76200"/>
            <a:ext cx="8229600" cy="798576"/>
          </a:xfrm>
        </p:spPr>
        <p:txBody>
          <a:bodyPr>
            <a:normAutofit/>
          </a:bodyPr>
          <a:lstStyle/>
          <a:p>
            <a:r>
              <a:rPr lang="en-US" sz="3400" u="sng" dirty="0" smtClean="0">
                <a:effectLst>
                  <a:outerShdw blurRad="38100" dist="38100" dir="2700000" algn="tl">
                    <a:srgbClr val="000000">
                      <a:alpha val="43137"/>
                    </a:srgbClr>
                  </a:outerShdw>
                </a:effectLst>
              </a:rPr>
              <a:t>Cold Impacts &amp; Preparedness</a:t>
            </a:r>
            <a:endParaRPr lang="en-US" sz="3400" u="sng"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203206" y="614197"/>
            <a:ext cx="3657599" cy="639762"/>
          </a:xfrm>
        </p:spPr>
        <p:txBody>
          <a:bodyPr/>
          <a:lstStyle/>
          <a:p>
            <a:pPr algn="ctr"/>
            <a:r>
              <a:rPr lang="en-US" u="sng" dirty="0" smtClean="0"/>
              <a:t>Potential Impacts</a:t>
            </a:r>
            <a:endParaRPr lang="en-US" u="sng" dirty="0"/>
          </a:p>
        </p:txBody>
      </p:sp>
      <p:sp>
        <p:nvSpPr>
          <p:cNvPr id="6" name="Content Placeholder 5"/>
          <p:cNvSpPr>
            <a:spLocks noGrp="1"/>
          </p:cNvSpPr>
          <p:nvPr>
            <p:ph sz="half" idx="2"/>
          </p:nvPr>
        </p:nvSpPr>
        <p:spPr>
          <a:xfrm>
            <a:off x="125415" y="842797"/>
            <a:ext cx="4040188" cy="3200400"/>
          </a:xfrm>
          <a:ln w="19050">
            <a:solidFill>
              <a:srgbClr val="FF0000"/>
            </a:solidFill>
          </a:ln>
        </p:spPr>
        <p:txBody>
          <a:bodyPr>
            <a:noAutofit/>
          </a:bodyPr>
          <a:lstStyle/>
          <a:p>
            <a:pPr marL="228600" indent="-228600">
              <a:buFont typeface="Wingdings" panose="05000000000000000000" pitchFamily="2" charset="2"/>
              <a:buChar char="Ø"/>
            </a:pPr>
            <a:endParaRPr lang="en-US" sz="1200" dirty="0" smtClean="0">
              <a:latin typeface="Arial Rounded MT Bold" panose="020F0704030504030204" pitchFamily="34" charset="0"/>
            </a:endParaRPr>
          </a:p>
          <a:p>
            <a:pPr marL="228600" indent="-228600">
              <a:buFont typeface="Wingdings" panose="05000000000000000000" pitchFamily="2" charset="2"/>
              <a:buChar char="Ø"/>
            </a:pPr>
            <a:endParaRPr lang="en-US" sz="1200" dirty="0">
              <a:latin typeface="Arial Rounded MT Bold" panose="020F0704030504030204" pitchFamily="34" charset="0"/>
            </a:endParaRPr>
          </a:p>
          <a:p>
            <a:pPr marL="228600" indent="-228600">
              <a:buFont typeface="Wingdings" panose="05000000000000000000" pitchFamily="2" charset="2"/>
              <a:buChar char="Ø"/>
            </a:pPr>
            <a:r>
              <a:rPr lang="en-US" sz="1200" dirty="0" smtClean="0">
                <a:latin typeface="Arial Rounded MT Bold" panose="020F0704030504030204" pitchFamily="34" charset="0"/>
              </a:rPr>
              <a:t>Frozen </a:t>
            </a:r>
            <a:r>
              <a:rPr lang="en-US" sz="1200" dirty="0">
                <a:latin typeface="Arial Rounded MT Bold" panose="020F0704030504030204" pitchFamily="34" charset="0"/>
              </a:rPr>
              <a:t>pipes could become a significant problem</a:t>
            </a:r>
            <a:r>
              <a:rPr lang="en-US" sz="1200" dirty="0" smtClean="0">
                <a:latin typeface="Arial Rounded MT Bold" panose="020F0704030504030204" pitchFamily="34" charset="0"/>
              </a:rPr>
              <a:t>.</a:t>
            </a:r>
          </a:p>
          <a:p>
            <a:pPr marL="228600" indent="-228600">
              <a:buFont typeface="Wingdings" panose="05000000000000000000" pitchFamily="2" charset="2"/>
              <a:buChar char="Ø"/>
            </a:pPr>
            <a:r>
              <a:rPr lang="en-US" sz="1200" dirty="0" smtClean="0">
                <a:latin typeface="Arial Rounded MT Bold" panose="020F0704030504030204" pitchFamily="34" charset="0"/>
              </a:rPr>
              <a:t>Dead </a:t>
            </a:r>
            <a:r>
              <a:rPr lang="en-US" sz="1200" dirty="0">
                <a:latin typeface="Arial Rounded MT Bold" panose="020F0704030504030204" pitchFamily="34" charset="0"/>
              </a:rPr>
              <a:t>car batteries could strand people. </a:t>
            </a:r>
          </a:p>
          <a:p>
            <a:pPr marL="228600" indent="-228600">
              <a:buFont typeface="Wingdings" panose="05000000000000000000" pitchFamily="2" charset="2"/>
              <a:buChar char="Ø"/>
            </a:pPr>
            <a:r>
              <a:rPr lang="en-US" sz="1200" dirty="0" smtClean="0">
                <a:latin typeface="Arial Rounded MT Bold" panose="020F0704030504030204" pitchFamily="34" charset="0"/>
              </a:rPr>
              <a:t>Any </a:t>
            </a:r>
            <a:r>
              <a:rPr lang="en-US" sz="1200" dirty="0">
                <a:latin typeface="Arial Rounded MT Bold" panose="020F0704030504030204" pitchFamily="34" charset="0"/>
              </a:rPr>
              <a:t>power outages that occur (weather related or not) could leave people without heat. </a:t>
            </a:r>
          </a:p>
          <a:p>
            <a:pPr marL="228600" indent="-228600">
              <a:buFont typeface="Wingdings" panose="05000000000000000000" pitchFamily="2" charset="2"/>
              <a:buChar char="Ø"/>
            </a:pPr>
            <a:r>
              <a:rPr lang="en-US" sz="1200" dirty="0" smtClean="0">
                <a:latin typeface="Arial Rounded MT Bold" panose="020F0704030504030204" pitchFamily="34" charset="0"/>
              </a:rPr>
              <a:t>People </a:t>
            </a:r>
            <a:r>
              <a:rPr lang="en-US" sz="1200" dirty="0">
                <a:latin typeface="Arial Rounded MT Bold" panose="020F0704030504030204" pitchFamily="34" charset="0"/>
              </a:rPr>
              <a:t>may improperly use secondary sources of heat; increasing chances for </a:t>
            </a:r>
            <a:r>
              <a:rPr lang="en-US" sz="1200" dirty="0" smtClean="0">
                <a:latin typeface="Arial Rounded MT Bold" panose="020F0704030504030204" pitchFamily="34" charset="0"/>
              </a:rPr>
              <a:t>Carbon Monoxide poisoning</a:t>
            </a:r>
            <a:r>
              <a:rPr lang="en-US" sz="1200" dirty="0">
                <a:latin typeface="Arial Rounded MT Bold" panose="020F0704030504030204" pitchFamily="34" charset="0"/>
              </a:rPr>
              <a:t>.</a:t>
            </a:r>
          </a:p>
          <a:p>
            <a:pPr marL="228600" indent="-228600">
              <a:buFont typeface="Wingdings" panose="05000000000000000000" pitchFamily="2" charset="2"/>
              <a:buChar char="Ø"/>
            </a:pPr>
            <a:r>
              <a:rPr lang="en-US" sz="1200" dirty="0" smtClean="0">
                <a:latin typeface="Arial Rounded MT Bold" panose="020F0704030504030204" pitchFamily="34" charset="0"/>
              </a:rPr>
              <a:t>Structure </a:t>
            </a:r>
            <a:r>
              <a:rPr lang="en-US" sz="1200" dirty="0">
                <a:latin typeface="Arial Rounded MT Bold" panose="020F0704030504030204" pitchFamily="34" charset="0"/>
              </a:rPr>
              <a:t>fires could escalate. </a:t>
            </a:r>
          </a:p>
          <a:p>
            <a:pPr marL="228600" indent="-228600">
              <a:buFont typeface="Wingdings" panose="05000000000000000000" pitchFamily="2" charset="2"/>
              <a:buChar char="Ø"/>
            </a:pPr>
            <a:r>
              <a:rPr lang="en-US" sz="1200" dirty="0" smtClean="0">
                <a:latin typeface="Arial Rounded MT Bold" panose="020F0704030504030204" pitchFamily="34" charset="0"/>
              </a:rPr>
              <a:t>Frostbite/hypothermia</a:t>
            </a:r>
            <a:r>
              <a:rPr lang="en-US" sz="1200" dirty="0">
                <a:latin typeface="Arial Rounded MT Bold" panose="020F0704030504030204" pitchFamily="34" charset="0"/>
              </a:rPr>
              <a:t>. </a:t>
            </a:r>
          </a:p>
          <a:p>
            <a:pPr marL="228600" indent="-228600">
              <a:buFont typeface="Wingdings" panose="05000000000000000000" pitchFamily="2" charset="2"/>
              <a:buChar char="Ø"/>
            </a:pPr>
            <a:r>
              <a:rPr lang="en-US" sz="1200" dirty="0" smtClean="0">
                <a:latin typeface="Arial Rounded MT Bold" panose="020F0704030504030204" pitchFamily="34" charset="0"/>
              </a:rPr>
              <a:t>Ice </a:t>
            </a:r>
            <a:r>
              <a:rPr lang="en-US" sz="1200" dirty="0">
                <a:latin typeface="Arial Rounded MT Bold" panose="020F0704030504030204" pitchFamily="34" charset="0"/>
              </a:rPr>
              <a:t>jams could become a problem. </a:t>
            </a:r>
          </a:p>
        </p:txBody>
      </p:sp>
      <p:sp>
        <p:nvSpPr>
          <p:cNvPr id="7" name="Text Placeholder 6"/>
          <p:cNvSpPr>
            <a:spLocks noGrp="1"/>
          </p:cNvSpPr>
          <p:nvPr>
            <p:ph type="body" sz="quarter" idx="3"/>
          </p:nvPr>
        </p:nvSpPr>
        <p:spPr>
          <a:xfrm>
            <a:off x="4775200" y="614197"/>
            <a:ext cx="3962400" cy="639762"/>
          </a:xfrm>
        </p:spPr>
        <p:txBody>
          <a:bodyPr/>
          <a:lstStyle/>
          <a:p>
            <a:pPr algn="ctr"/>
            <a:r>
              <a:rPr lang="en-US" u="sng" dirty="0" smtClean="0"/>
              <a:t>Safety Tips</a:t>
            </a:r>
            <a:endParaRPr lang="en-US" u="sng" dirty="0"/>
          </a:p>
        </p:txBody>
      </p:sp>
      <p:sp>
        <p:nvSpPr>
          <p:cNvPr id="9" name="Content Placeholder 8"/>
          <p:cNvSpPr>
            <a:spLocks noGrp="1"/>
          </p:cNvSpPr>
          <p:nvPr>
            <p:ph sz="quarter" idx="4"/>
          </p:nvPr>
        </p:nvSpPr>
        <p:spPr>
          <a:xfrm>
            <a:off x="4645030" y="842797"/>
            <a:ext cx="4295775" cy="3200400"/>
          </a:xfrm>
          <a:noFill/>
          <a:ln w="19050">
            <a:solidFill>
              <a:srgbClr val="7030A0"/>
            </a:solidFill>
          </a:ln>
        </p:spPr>
        <p:txBody>
          <a:bodyPr>
            <a:noAutofit/>
          </a:bodyPr>
          <a:lstStyle/>
          <a:p>
            <a:pPr marL="228600" indent="-228600">
              <a:buFont typeface="Wingdings" panose="05000000000000000000" pitchFamily="2" charset="2"/>
              <a:buChar char="ü"/>
            </a:pPr>
            <a:endParaRPr lang="en-US" sz="1200" dirty="0" smtClean="0">
              <a:latin typeface="Arial Rounded MT Bold" panose="020F0704030504030204" pitchFamily="34" charset="0"/>
            </a:endParaRPr>
          </a:p>
          <a:p>
            <a:pPr marL="228600" indent="-228600">
              <a:buFont typeface="Wingdings" panose="05000000000000000000" pitchFamily="2" charset="2"/>
              <a:buChar char="ü"/>
            </a:pPr>
            <a:endParaRPr lang="en-US" sz="1200" dirty="0">
              <a:latin typeface="Arial Rounded MT Bold" panose="020F0704030504030204" pitchFamily="34" charset="0"/>
            </a:endParaRPr>
          </a:p>
          <a:p>
            <a:pPr marL="228600" indent="-228600">
              <a:buFont typeface="Wingdings" panose="05000000000000000000" pitchFamily="2" charset="2"/>
              <a:buChar char="ü"/>
            </a:pPr>
            <a:r>
              <a:rPr lang="en-US" sz="1200" dirty="0" smtClean="0">
                <a:latin typeface="Arial Rounded MT Bold" panose="020F0704030504030204" pitchFamily="34" charset="0"/>
              </a:rPr>
              <a:t>Stay </a:t>
            </a:r>
            <a:r>
              <a:rPr lang="en-US" sz="1200" dirty="0">
                <a:latin typeface="Arial Rounded MT Bold" panose="020F0704030504030204" pitchFamily="34" charset="0"/>
              </a:rPr>
              <a:t>indoors during the worst part of the extreme cold.</a:t>
            </a:r>
          </a:p>
          <a:p>
            <a:pPr marL="228600" indent="-228600">
              <a:buFont typeface="Wingdings" panose="05000000000000000000" pitchFamily="2" charset="2"/>
              <a:buChar char="ü"/>
            </a:pPr>
            <a:r>
              <a:rPr lang="en-US" sz="1200" dirty="0" smtClean="0">
                <a:latin typeface="Arial Rounded MT Bold" panose="020F0704030504030204" pitchFamily="34" charset="0"/>
              </a:rPr>
              <a:t>Keep </a:t>
            </a:r>
            <a:r>
              <a:rPr lang="en-US" sz="1200" dirty="0">
                <a:latin typeface="Arial Rounded MT Bold" panose="020F0704030504030204" pitchFamily="34" charset="0"/>
              </a:rPr>
              <a:t>a </a:t>
            </a:r>
            <a:r>
              <a:rPr lang="en-US" sz="1200" dirty="0">
                <a:latin typeface="Arial Rounded MT Bold" panose="020F0704030504030204" pitchFamily="34" charset="0"/>
                <a:hlinkClick r:id="rId4"/>
              </a:rPr>
              <a:t>winter survival kit in your vehicle</a:t>
            </a:r>
            <a:r>
              <a:rPr lang="en-US" sz="1200" dirty="0">
                <a:latin typeface="Arial Rounded MT Bold" panose="020F0704030504030204" pitchFamily="34" charset="0"/>
              </a:rPr>
              <a:t> if you must travel.</a:t>
            </a:r>
          </a:p>
          <a:p>
            <a:pPr marL="228600" indent="-228600">
              <a:buFont typeface="Wingdings" panose="05000000000000000000" pitchFamily="2" charset="2"/>
              <a:buChar char="ü"/>
            </a:pPr>
            <a:r>
              <a:rPr lang="en-US" sz="1200" dirty="0" smtClean="0">
                <a:latin typeface="Arial Rounded MT Bold" panose="020F0704030504030204" pitchFamily="34" charset="0"/>
              </a:rPr>
              <a:t>Check </a:t>
            </a:r>
            <a:r>
              <a:rPr lang="en-US" sz="1200" dirty="0">
                <a:latin typeface="Arial Rounded MT Bold" panose="020F0704030504030204" pitchFamily="34" charset="0"/>
              </a:rPr>
              <a:t>tire pressure, antifreeze levels, heater/ defroster, etc.</a:t>
            </a:r>
          </a:p>
          <a:p>
            <a:pPr marL="228600" indent="-228600">
              <a:buFont typeface="Wingdings" panose="05000000000000000000" pitchFamily="2" charset="2"/>
              <a:buChar char="ü"/>
            </a:pPr>
            <a:r>
              <a:rPr lang="en-US" sz="1200" dirty="0" smtClean="0">
                <a:latin typeface="Arial Rounded MT Bold" panose="020F0704030504030204" pitchFamily="34" charset="0"/>
              </a:rPr>
              <a:t>Learn </a:t>
            </a:r>
            <a:r>
              <a:rPr lang="en-US" sz="1200" dirty="0">
                <a:latin typeface="Arial Rounded MT Bold" panose="020F0704030504030204" pitchFamily="34" charset="0"/>
              </a:rPr>
              <a:t>how to shut off water valves for potential pipe bursts.</a:t>
            </a:r>
          </a:p>
          <a:p>
            <a:pPr marL="228600" indent="-228600">
              <a:buFont typeface="Wingdings" panose="05000000000000000000" pitchFamily="2" charset="2"/>
              <a:buChar char="ü"/>
            </a:pPr>
            <a:r>
              <a:rPr lang="en-US" sz="1200" dirty="0" smtClean="0">
                <a:latin typeface="Arial Rounded MT Bold" panose="020F0704030504030204" pitchFamily="34" charset="0"/>
              </a:rPr>
              <a:t>Trickle </a:t>
            </a:r>
            <a:r>
              <a:rPr lang="en-US" sz="1200" dirty="0">
                <a:latin typeface="Arial Rounded MT Bold" panose="020F0704030504030204" pitchFamily="34" charset="0"/>
              </a:rPr>
              <a:t>water through their pipes and to increase heating in crawl/ceiling spaces to prevent freezing in the first </a:t>
            </a:r>
            <a:r>
              <a:rPr lang="en-US" sz="1200" dirty="0" smtClean="0">
                <a:latin typeface="Arial Rounded MT Bold" panose="020F0704030504030204" pitchFamily="34" charset="0"/>
              </a:rPr>
              <a:t>place.</a:t>
            </a:r>
          </a:p>
          <a:p>
            <a:pPr marL="228600" indent="-228600">
              <a:buFont typeface="Wingdings" panose="05000000000000000000" pitchFamily="2" charset="2"/>
              <a:buChar char="ü"/>
            </a:pPr>
            <a:r>
              <a:rPr lang="en-US" sz="1200" dirty="0" smtClean="0">
                <a:latin typeface="Arial Rounded MT Bold" panose="020F0704030504030204" pitchFamily="34" charset="0"/>
              </a:rPr>
              <a:t>Check </a:t>
            </a:r>
            <a:r>
              <a:rPr lang="en-US" sz="1200" dirty="0">
                <a:latin typeface="Arial Rounded MT Bold" panose="020F0704030504030204" pitchFamily="34" charset="0"/>
              </a:rPr>
              <a:t>on the elderly.</a:t>
            </a:r>
          </a:p>
          <a:p>
            <a:pPr marL="228600" indent="-228600">
              <a:buFont typeface="Wingdings" panose="05000000000000000000" pitchFamily="2" charset="2"/>
              <a:buChar char="ü"/>
            </a:pPr>
            <a:r>
              <a:rPr lang="en-US" sz="1200" dirty="0" smtClean="0">
                <a:latin typeface="Arial Rounded MT Bold" panose="020F0704030504030204" pitchFamily="34" charset="0"/>
              </a:rPr>
              <a:t>Bring </a:t>
            </a:r>
            <a:r>
              <a:rPr lang="en-US" sz="1200" dirty="0">
                <a:latin typeface="Arial Rounded MT Bold" panose="020F0704030504030204" pitchFamily="34" charset="0"/>
              </a:rPr>
              <a:t>pets inside. </a:t>
            </a:r>
          </a:p>
          <a:p>
            <a:pPr marL="228600" indent="-228600">
              <a:buFont typeface="Wingdings" panose="05000000000000000000" pitchFamily="2" charset="2"/>
              <a:buChar char="ü"/>
            </a:pPr>
            <a:endParaRPr lang="en-US" sz="100" dirty="0"/>
          </a:p>
        </p:txBody>
      </p:sp>
      <p:pic>
        <p:nvPicPr>
          <p:cNvPr id="13" name="Picture 2" descr="C:\Users\james.bunker\AppData\Local\Microsoft\Windows\Temporary Internet Files\Content.IE5\GC6R4H4K\cold_thermometer[1].pn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2" y="914406"/>
            <a:ext cx="1124712" cy="1267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Users\james.bunker\AppData\Local\Microsoft\Windows\Temporary Internet Files\Content.IE5\9X7YNYN2\cold-clip-art-3[1].gif"/>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9205" y="4226027"/>
            <a:ext cx="1096804" cy="126149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5"/>
          <p:cNvSpPr txBox="1">
            <a:spLocks/>
          </p:cNvSpPr>
          <p:nvPr/>
        </p:nvSpPr>
        <p:spPr>
          <a:xfrm>
            <a:off x="121920" y="4166616"/>
            <a:ext cx="8839200" cy="1371600"/>
          </a:xfrm>
          <a:prstGeom prst="rect">
            <a:avLst/>
          </a:prstGeom>
          <a:ln w="19050">
            <a:solidFill>
              <a:srgbClr val="92D050"/>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buNone/>
            </a:pPr>
            <a:endParaRPr lang="en-US" sz="100" dirty="0">
              <a:latin typeface="Arial Rounded MT Bold" panose="020F0704030504030204" pitchFamily="34" charset="0"/>
            </a:endParaRPr>
          </a:p>
          <a:p>
            <a:pPr>
              <a:buNone/>
            </a:pPr>
            <a:endParaRPr lang="en-US" sz="100" dirty="0">
              <a:latin typeface="Arial Rounded MT Bold" panose="020F0704030504030204" pitchFamily="34" charset="0"/>
            </a:endParaRPr>
          </a:p>
          <a:p>
            <a:pPr marL="285750" indent="-285750">
              <a:buNone/>
            </a:pPr>
            <a:endParaRPr lang="en-US" sz="500" u="sng" dirty="0" smtClean="0"/>
          </a:p>
          <a:p>
            <a:pPr marL="228600" indent="-228600"/>
            <a:endParaRPr lang="en-US" sz="1000" dirty="0" smtClean="0">
              <a:latin typeface="Arial Rounded MT Bold" panose="020F0704030504030204" pitchFamily="34" charset="0"/>
            </a:endParaRPr>
          </a:p>
          <a:p>
            <a:pPr marL="228600" indent="-228600"/>
            <a:endParaRPr lang="en-US" sz="200" dirty="0" smtClean="0">
              <a:latin typeface="Arial Rounded MT Bold" panose="020F0704030504030204" pitchFamily="34" charset="0"/>
            </a:endParaRPr>
          </a:p>
          <a:p>
            <a:pPr marL="228600" indent="-228600"/>
            <a:r>
              <a:rPr lang="en-US" sz="1000" dirty="0" smtClean="0">
                <a:latin typeface="Arial Rounded MT Bold" panose="020F0704030504030204" pitchFamily="34" charset="0"/>
              </a:rPr>
              <a:t>Wear </a:t>
            </a:r>
            <a:r>
              <a:rPr lang="en-US" sz="1000" dirty="0">
                <a:latin typeface="Arial Rounded MT Bold" panose="020F0704030504030204" pitchFamily="34" charset="0"/>
              </a:rPr>
              <a:t>layers of loose-fitting, lightweight clothing.</a:t>
            </a:r>
            <a:endParaRPr lang="en-US" sz="100" dirty="0">
              <a:latin typeface="Arial Rounded MT Bold" panose="020F0704030504030204" pitchFamily="34" charset="0"/>
            </a:endParaRPr>
          </a:p>
          <a:p>
            <a:pPr marL="228600" lvl="0" indent="-228600"/>
            <a:r>
              <a:rPr lang="en-US" sz="1000" dirty="0" smtClean="0">
                <a:latin typeface="Arial Rounded MT Bold" panose="020F0704030504030204" pitchFamily="34" charset="0"/>
              </a:rPr>
              <a:t>Wear </a:t>
            </a:r>
            <a:r>
              <a:rPr lang="en-US" sz="1000" dirty="0">
                <a:latin typeface="Arial Rounded MT Bold" panose="020F0704030504030204" pitchFamily="34" charset="0"/>
              </a:rPr>
              <a:t>a </a:t>
            </a:r>
            <a:r>
              <a:rPr lang="en-US" sz="1000" dirty="0" smtClean="0">
                <a:latin typeface="Arial Rounded MT Bold" panose="020F0704030504030204" pitchFamily="34" charset="0"/>
              </a:rPr>
              <a:t>hat.</a:t>
            </a:r>
            <a:endParaRPr lang="en-US" sz="200" dirty="0">
              <a:solidFill>
                <a:prstClr val="black"/>
              </a:solidFill>
              <a:latin typeface="Arial Rounded MT Bold" panose="020F0704030504030204" pitchFamily="34" charset="0"/>
            </a:endParaRPr>
          </a:p>
          <a:p>
            <a:pPr marL="228600" indent="-228600"/>
            <a:r>
              <a:rPr lang="en-US" sz="1000" dirty="0" smtClean="0">
                <a:latin typeface="Arial Rounded MT Bold" panose="020F0704030504030204" pitchFamily="34" charset="0"/>
              </a:rPr>
              <a:t>Cover </a:t>
            </a:r>
            <a:r>
              <a:rPr lang="en-US" sz="1000" dirty="0">
                <a:latin typeface="Arial Rounded MT Bold" panose="020F0704030504030204" pitchFamily="34" charset="0"/>
              </a:rPr>
              <a:t>your mouth to protect your lungs from extreme cold.</a:t>
            </a:r>
          </a:p>
          <a:p>
            <a:pPr marL="228600" indent="-228600"/>
            <a:r>
              <a:rPr lang="en-US" sz="1000" dirty="0" smtClean="0">
                <a:latin typeface="Arial Rounded MT Bold" panose="020F0704030504030204" pitchFamily="34" charset="0"/>
              </a:rPr>
              <a:t>Mittens</a:t>
            </a:r>
            <a:r>
              <a:rPr lang="en-US" sz="1000" dirty="0">
                <a:latin typeface="Arial Rounded MT Bold" panose="020F0704030504030204" pitchFamily="34" charset="0"/>
              </a:rPr>
              <a:t>, snug at the wrist, are better than gloves.</a:t>
            </a:r>
          </a:p>
          <a:p>
            <a:pPr marL="228600" indent="-228600"/>
            <a:r>
              <a:rPr lang="en-US" sz="1000" dirty="0" smtClean="0">
                <a:latin typeface="Arial Rounded MT Bold" panose="020F0704030504030204" pitchFamily="34" charset="0"/>
              </a:rPr>
              <a:t>Try </a:t>
            </a:r>
            <a:r>
              <a:rPr lang="en-US" sz="1000" dirty="0">
                <a:latin typeface="Arial Rounded MT Bold" panose="020F0704030504030204" pitchFamily="34" charset="0"/>
              </a:rPr>
              <a:t>to stay dry and out of the wind.</a:t>
            </a:r>
          </a:p>
          <a:p>
            <a:pPr>
              <a:buNone/>
            </a:pPr>
            <a:endParaRPr lang="en-US" sz="700" dirty="0">
              <a:latin typeface="Arial Rounded MT Bold" panose="020F0704030504030204" pitchFamily="34" charset="0"/>
            </a:endParaRPr>
          </a:p>
          <a:p>
            <a:endParaRPr lang="en-US" dirty="0">
              <a:latin typeface="Arial Rounded MT Bold" panose="020F0704030504030204" pitchFamily="34" charset="0"/>
            </a:endParaRPr>
          </a:p>
        </p:txBody>
      </p:sp>
      <p:sp>
        <p:nvSpPr>
          <p:cNvPr id="11" name="Rectangle 10"/>
          <p:cNvSpPr/>
          <p:nvPr/>
        </p:nvSpPr>
        <p:spPr>
          <a:xfrm>
            <a:off x="193069" y="4114800"/>
            <a:ext cx="1942776" cy="446276"/>
          </a:xfrm>
          <a:prstGeom prst="rect">
            <a:avLst/>
          </a:prstGeom>
        </p:spPr>
        <p:txBody>
          <a:bodyPr wrap="none">
            <a:spAutoFit/>
          </a:bodyPr>
          <a:lstStyle/>
          <a:p>
            <a:pPr marL="285750" indent="-285750">
              <a:buNone/>
            </a:pPr>
            <a:r>
              <a:rPr lang="en-US" b="1" dirty="0" smtClean="0"/>
              <a:t>  </a:t>
            </a:r>
            <a:r>
              <a:rPr lang="en-US" sz="900" b="1" dirty="0" smtClean="0"/>
              <a:t> </a:t>
            </a:r>
            <a:r>
              <a:rPr lang="en-US" sz="2300" b="1" u="sng" dirty="0" smtClean="0"/>
              <a:t>How </a:t>
            </a:r>
            <a:r>
              <a:rPr lang="en-US" sz="2300" b="1" u="sng" dirty="0"/>
              <a:t>to Dress</a:t>
            </a:r>
          </a:p>
        </p:txBody>
      </p:sp>
      <p:sp>
        <p:nvSpPr>
          <p:cNvPr id="19" name="Rectangle 18"/>
          <p:cNvSpPr/>
          <p:nvPr/>
        </p:nvSpPr>
        <p:spPr>
          <a:xfrm>
            <a:off x="0" y="5562600"/>
            <a:ext cx="9144000" cy="276999"/>
          </a:xfrm>
          <a:prstGeom prst="rect">
            <a:avLst/>
          </a:prstGeom>
          <a:solidFill>
            <a:schemeClr val="bg1"/>
          </a:solidFill>
        </p:spPr>
        <p:txBody>
          <a:bodyPr wrap="square">
            <a:spAutoFit/>
          </a:bodyPr>
          <a:lstStyle/>
          <a:p>
            <a:pPr>
              <a:buNone/>
            </a:pPr>
            <a:r>
              <a:rPr lang="en-US" sz="1200" dirty="0">
                <a:solidFill>
                  <a:schemeClr val="accent1">
                    <a:lumMod val="50000"/>
                  </a:schemeClr>
                </a:solidFill>
                <a:latin typeface="Arial Black" panose="020B0A04020102020204" pitchFamily="34" charset="0"/>
              </a:rPr>
              <a:t>For more winter safety information, visit: </a:t>
            </a:r>
            <a:r>
              <a:rPr lang="en-US" sz="1200" dirty="0" smtClean="0">
                <a:solidFill>
                  <a:schemeClr val="accent1">
                    <a:lumMod val="50000"/>
                  </a:schemeClr>
                </a:solidFill>
                <a:latin typeface="Arial Black" panose="020B0A04020102020204" pitchFamily="34" charset="0"/>
              </a:rPr>
              <a:t>  http</a:t>
            </a:r>
            <a:r>
              <a:rPr lang="en-US" sz="1200" dirty="0">
                <a:solidFill>
                  <a:schemeClr val="accent1">
                    <a:lumMod val="50000"/>
                  </a:schemeClr>
                </a:solidFill>
                <a:latin typeface="Arial Black" panose="020B0A04020102020204" pitchFamily="34" charset="0"/>
              </a:rPr>
              <a:t>://</a:t>
            </a:r>
            <a:r>
              <a:rPr lang="en-US" sz="1200" dirty="0" smtClean="0">
                <a:solidFill>
                  <a:schemeClr val="accent1">
                    <a:lumMod val="50000"/>
                  </a:schemeClr>
                </a:solidFill>
                <a:latin typeface="Arial Black" panose="020B0A04020102020204" pitchFamily="34" charset="0"/>
              </a:rPr>
              <a:t>www.ready.gov/winter-weather</a:t>
            </a:r>
            <a:endParaRPr lang="en-US" sz="1200" dirty="0">
              <a:solidFill>
                <a:schemeClr val="accent1">
                  <a:lumMod val="50000"/>
                </a:schemeClr>
              </a:solidFill>
              <a:latin typeface="Arial Black" panose="020B0A04020102020204" pitchFamily="34" charset="0"/>
            </a:endParaRPr>
          </a:p>
        </p:txBody>
      </p:sp>
      <p:pic>
        <p:nvPicPr>
          <p:cNvPr id="18"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4113162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29" y="-32744"/>
            <a:ext cx="9144001" cy="769441"/>
          </a:xfrm>
          <a:prstGeom prst="rect">
            <a:avLst/>
          </a:prstGeom>
          <a:noFill/>
          <a:scene3d>
            <a:camera prst="orthographicFront"/>
            <a:lightRig rig="threePt" dir="t"/>
          </a:scene3d>
          <a:sp3d>
            <a:bevelT w="152400" h="50800" prst="softRound"/>
            <a:bevelB w="165100" prst="coolSlant"/>
          </a:sp3d>
        </p:spPr>
        <p:txBody>
          <a:bodyPr wrap="square" rtlCol="0">
            <a:spAutoFit/>
          </a:bodyPr>
          <a:lstStyle/>
          <a:p>
            <a:pPr algn="ctr"/>
            <a:r>
              <a:rPr lang="en-US" sz="4400" b="1" dirty="0" smtClean="0">
                <a:solidFill>
                  <a:srgbClr val="F79646">
                    <a:lumMod val="40000"/>
                    <a:lumOff val="6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rPr>
              <a:t>Dangers of Extreme Cold</a:t>
            </a:r>
            <a:endParaRPr lang="en-US" sz="4400" b="1" dirty="0">
              <a:solidFill>
                <a:srgbClr val="F79646">
                  <a:lumMod val="40000"/>
                  <a:lumOff val="6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endParaRPr>
          </a:p>
        </p:txBody>
      </p:sp>
      <p:sp>
        <p:nvSpPr>
          <p:cNvPr id="18" name="TextBox 17"/>
          <p:cNvSpPr txBox="1"/>
          <p:nvPr/>
        </p:nvSpPr>
        <p:spPr>
          <a:xfrm>
            <a:off x="4648201" y="4191000"/>
            <a:ext cx="4492171" cy="1877437"/>
          </a:xfrm>
          <a:custGeom>
            <a:avLst/>
            <a:gdLst>
              <a:gd name="connsiteX0" fmla="*/ 0 w 4419600"/>
              <a:gd name="connsiteY0" fmla="*/ 0 h 2292935"/>
              <a:gd name="connsiteX1" fmla="*/ 4419600 w 4419600"/>
              <a:gd name="connsiteY1" fmla="*/ 0 h 2292935"/>
              <a:gd name="connsiteX2" fmla="*/ 4419600 w 4419600"/>
              <a:gd name="connsiteY2" fmla="*/ 2292935 h 2292935"/>
              <a:gd name="connsiteX3" fmla="*/ 0 w 4419600"/>
              <a:gd name="connsiteY3" fmla="*/ 2292935 h 2292935"/>
              <a:gd name="connsiteX4" fmla="*/ 0 w 4419600"/>
              <a:gd name="connsiteY4" fmla="*/ 0 h 2292935"/>
              <a:gd name="connsiteX0" fmla="*/ 0 w 4419600"/>
              <a:gd name="connsiteY0" fmla="*/ 0 h 2340560"/>
              <a:gd name="connsiteX1" fmla="*/ 4419600 w 4419600"/>
              <a:gd name="connsiteY1" fmla="*/ 0 h 2340560"/>
              <a:gd name="connsiteX2" fmla="*/ 4419600 w 4419600"/>
              <a:gd name="connsiteY2" fmla="*/ 2292935 h 2340560"/>
              <a:gd name="connsiteX3" fmla="*/ 9525 w 4419600"/>
              <a:gd name="connsiteY3" fmla="*/ 2340560 h 2340560"/>
              <a:gd name="connsiteX4" fmla="*/ 0 w 4419600"/>
              <a:gd name="connsiteY4" fmla="*/ 0 h 2340560"/>
              <a:gd name="connsiteX0" fmla="*/ 0 w 4476750"/>
              <a:gd name="connsiteY0" fmla="*/ 0 h 2340560"/>
              <a:gd name="connsiteX1" fmla="*/ 4419600 w 4476750"/>
              <a:gd name="connsiteY1" fmla="*/ 0 h 2340560"/>
              <a:gd name="connsiteX2" fmla="*/ 4476750 w 4476750"/>
              <a:gd name="connsiteY2" fmla="*/ 2340560 h 2340560"/>
              <a:gd name="connsiteX3" fmla="*/ 9525 w 4476750"/>
              <a:gd name="connsiteY3" fmla="*/ 2340560 h 2340560"/>
              <a:gd name="connsiteX4" fmla="*/ 0 w 4476750"/>
              <a:gd name="connsiteY4" fmla="*/ 0 h 234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2340560">
                <a:moveTo>
                  <a:pt x="0" y="0"/>
                </a:moveTo>
                <a:lnTo>
                  <a:pt x="4419600" y="0"/>
                </a:lnTo>
                <a:lnTo>
                  <a:pt x="4476750" y="2340560"/>
                </a:lnTo>
                <a:lnTo>
                  <a:pt x="9525" y="2340560"/>
                </a:lnTo>
                <a:lnTo>
                  <a:pt x="0" y="0"/>
                </a:lnTo>
                <a:close/>
              </a:path>
            </a:pathLst>
          </a:custGeom>
          <a:solidFill>
            <a:schemeClr val="tx1">
              <a:alpha val="40000"/>
            </a:schemeClr>
          </a:solidFill>
          <a:scene3d>
            <a:camera prst="orthographicFront"/>
            <a:lightRig rig="threePt" dir="t"/>
          </a:scene3d>
          <a:sp3d>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cs typeface="David" panose="020E0502060401010101" pitchFamily="34" charset="-79"/>
              </a:rPr>
              <a:t>Frostbite</a:t>
            </a:r>
            <a:r>
              <a:rPr lang="en-US" sz="2000" b="1" dirty="0" smtClean="0">
                <a:solidFill>
                  <a:srgbClr val="00B0F0"/>
                </a:solidFill>
                <a:cs typeface="David" panose="020E0502060401010101" pitchFamily="34" charset="-79"/>
              </a:rPr>
              <a:t>:</a:t>
            </a:r>
            <a:r>
              <a:rPr lang="en-US" sz="2000" b="1" dirty="0" smtClean="0">
                <a:solidFill>
                  <a:srgbClr val="FFFF00"/>
                </a:solidFill>
                <a:cs typeface="David" panose="020E0502060401010101" pitchFamily="34" charset="-79"/>
              </a:rPr>
              <a: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Damage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to body tissue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caused by   extreme cold. </a:t>
            </a:r>
            <a:endParaRPr lang="en-US" sz="1600" b="1" dirty="0" smtClean="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A </a:t>
            </a:r>
            <a:r>
              <a:rPr lang="en-US" sz="1600" b="1" dirty="0">
                <a:solidFill>
                  <a:srgbClr val="FFFF00"/>
                </a:solidFill>
                <a:cs typeface="Narkisim" panose="020E0502050101010101" pitchFamily="34" charset="-79"/>
              </a:rPr>
              <a:t>wind chill of -20°F will cause frostbite in just 30 minutes. </a:t>
            </a:r>
            <a:endParaRPr lang="en-US" sz="1600" b="1" dirty="0" smtClean="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Frostbite </a:t>
            </a:r>
            <a:r>
              <a:rPr lang="en-US" sz="1600" b="1" dirty="0">
                <a:solidFill>
                  <a:srgbClr val="FFFF00"/>
                </a:solidFill>
                <a:cs typeface="Narkisim" panose="020E0502050101010101" pitchFamily="34" charset="-79"/>
              </a:rPr>
              <a:t>causes a loss of feeling and a white or pale appearance in extremities, such as fingers, toes, ear lobes or the tip of the nose.</a:t>
            </a:r>
            <a:endParaRPr lang="en-US" sz="1600" b="1" dirty="0" smtClean="0">
              <a:solidFill>
                <a:srgbClr val="FFFF00"/>
              </a:solidFill>
              <a:cs typeface="Narkisim" panose="020E0502050101010101" pitchFamily="34" charset="-79"/>
            </a:endParaRPr>
          </a:p>
        </p:txBody>
      </p:sp>
      <p:pic>
        <p:nvPicPr>
          <p:cNvPr id="3074" name="Picture 2" descr="http://www.srh.noaa.gov/images/jan/SWAW/hypothermia.PNG"/>
          <p:cNvPicPr>
            <a:picLocks noChangeAspect="1" noChangeArrowheads="1"/>
          </p:cNvPicPr>
          <p:nvPr/>
        </p:nvPicPr>
        <p:blipFill rotWithShape="1">
          <a:blip r:embed="rId3">
            <a:extLst>
              <a:ext uri="{28A0092B-C50C-407E-A947-70E740481C1C}">
                <a14:useLocalDpi xmlns:a14="http://schemas.microsoft.com/office/drawing/2010/main" val="0"/>
              </a:ext>
            </a:extLst>
          </a:blip>
          <a:srcRect l="2059" t="1904" r="1830" b="2242"/>
          <a:stretch/>
        </p:blipFill>
        <p:spPr bwMode="auto">
          <a:xfrm>
            <a:off x="5086821" y="715937"/>
            <a:ext cx="3713808" cy="34750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528" y="700682"/>
            <a:ext cx="4558845" cy="3847207"/>
          </a:xfrm>
          <a:custGeom>
            <a:avLst/>
            <a:gdLst>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124206 h 4124206"/>
              <a:gd name="connsiteX4" fmla="*/ 0 w 4695825"/>
              <a:gd name="connsiteY4" fmla="*/ 0 h 4124206"/>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028956 h 4124206"/>
              <a:gd name="connsiteX4" fmla="*/ 0 w 4695825"/>
              <a:gd name="connsiteY4" fmla="*/ 0 h 4124206"/>
              <a:gd name="connsiteX0" fmla="*/ 0 w 4724400"/>
              <a:gd name="connsiteY0" fmla="*/ 0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0 h 4028956"/>
              <a:gd name="connsiteX0" fmla="*/ 0 w 4724400"/>
              <a:gd name="connsiteY0" fmla="*/ 85725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85725 h 4028956"/>
              <a:gd name="connsiteX0" fmla="*/ 0 w 4724400"/>
              <a:gd name="connsiteY0" fmla="*/ 19050 h 3962281"/>
              <a:gd name="connsiteX1" fmla="*/ 4705350 w 4724400"/>
              <a:gd name="connsiteY1" fmla="*/ 0 h 3962281"/>
              <a:gd name="connsiteX2" fmla="*/ 4724400 w 4724400"/>
              <a:gd name="connsiteY2" fmla="*/ 3962281 h 3962281"/>
              <a:gd name="connsiteX3" fmla="*/ 0 w 4724400"/>
              <a:gd name="connsiteY3" fmla="*/ 3962281 h 3962281"/>
              <a:gd name="connsiteX4" fmla="*/ 0 w 4724400"/>
              <a:gd name="connsiteY4" fmla="*/ 19050 h 39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3962281">
                <a:moveTo>
                  <a:pt x="0" y="19050"/>
                </a:moveTo>
                <a:lnTo>
                  <a:pt x="4705350" y="0"/>
                </a:lnTo>
                <a:lnTo>
                  <a:pt x="4724400" y="3962281"/>
                </a:lnTo>
                <a:lnTo>
                  <a:pt x="0" y="3962281"/>
                </a:lnTo>
                <a:lnTo>
                  <a:pt x="0" y="19050"/>
                </a:lnTo>
                <a:close/>
              </a:path>
            </a:pathLst>
          </a:custGeom>
          <a:solidFill>
            <a:schemeClr val="tx1">
              <a:alpha val="55000"/>
            </a:schemeClr>
          </a:solidFill>
          <a:scene3d>
            <a:camera prst="orthographicFront"/>
            <a:lightRig rig="threePt" dir="t"/>
          </a:scene3d>
          <a:sp3d extrusionH="107950">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cs typeface="David" panose="020E0502060401010101" pitchFamily="34" charset="-79"/>
              </a:rPr>
              <a:t>Hypothermia</a:t>
            </a:r>
            <a:r>
              <a:rPr lang="en-US" sz="1600" b="1" dirty="0">
                <a:solidFill>
                  <a:srgbClr val="00B0F0"/>
                </a:solidFill>
                <a:cs typeface="David" panose="020E0502060401010101" pitchFamily="34" charset="-79"/>
              </a:rPr>
              <a:t>:</a:t>
            </a:r>
            <a:r>
              <a:rPr lang="en-US" sz="1600" b="1" dirty="0">
                <a:solidFill>
                  <a:srgbClr val="FFFF00"/>
                </a:solidFill>
                <a:cs typeface="David" panose="020E0502060401010101" pitchFamily="34" charset="-79"/>
              </a:rPr>
              <a:t>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A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condition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when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the body temperature drops </a:t>
            </a:r>
            <a:r>
              <a:rPr lang="en-US" sz="1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less </a:t>
            </a:r>
            <a:r>
              <a:rPr lang="en-US" sz="1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than 95°F. It can be fatal. </a:t>
            </a:r>
            <a:endParaRPr lang="en-US" sz="1600" b="1" dirty="0" smtClean="0">
              <a:solidFill>
                <a:srgbClr val="FFFF00"/>
              </a:solidFill>
              <a:cs typeface="Narkisim" panose="020E0502050101010101" pitchFamily="34" charset="-79"/>
            </a:endParaRPr>
          </a:p>
          <a:p>
            <a:pPr marL="173038" indent="-173038">
              <a:buFont typeface="Arial" panose="020B0604020202020204" pitchFamily="34" charset="0"/>
              <a:buChar char="•"/>
            </a:pPr>
            <a:r>
              <a:rPr lang="en-US" sz="1600" b="1" dirty="0" smtClean="0">
                <a:solidFill>
                  <a:srgbClr val="FFFF00"/>
                </a:solidFill>
                <a:cs typeface="Narkisim" panose="020E0502050101010101" pitchFamily="34" charset="-79"/>
              </a:rPr>
              <a:t>Warning </a:t>
            </a:r>
            <a:r>
              <a:rPr lang="en-US" sz="1600" b="1" dirty="0">
                <a:solidFill>
                  <a:srgbClr val="FFFF00"/>
                </a:solidFill>
                <a:cs typeface="Narkisim" panose="020E0502050101010101" pitchFamily="34" charset="-79"/>
              </a:rPr>
              <a:t>signs include:</a:t>
            </a:r>
          </a:p>
          <a:p>
            <a:pPr marL="404813"/>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uncontrollable </a:t>
            </a:r>
            <a:r>
              <a:rPr lang="en-US" sz="1600" b="1" dirty="0">
                <a:solidFill>
                  <a:srgbClr val="FFFF00"/>
                </a:solidFill>
                <a:cs typeface="Narkisim" panose="020E0502050101010101" pitchFamily="34" charset="-79"/>
              </a:rPr>
              <a:t>shivering</a:t>
            </a:r>
          </a:p>
          <a:p>
            <a:pPr marL="404813"/>
            <a:r>
              <a:rPr lang="en-US" sz="1600" b="1" dirty="0">
                <a:solidFill>
                  <a:srgbClr val="FFFF00"/>
                </a:solidFill>
                <a:cs typeface="Narkisim" panose="020E0502050101010101" pitchFamily="34" charset="-79"/>
              </a:rPr>
              <a:t> - </a:t>
            </a:r>
            <a:r>
              <a:rPr lang="en-US" sz="1600" b="1" dirty="0" smtClean="0">
                <a:solidFill>
                  <a:srgbClr val="FFFF00"/>
                </a:solidFill>
                <a:cs typeface="Narkisim" panose="020E0502050101010101" pitchFamily="34" charset="-79"/>
              </a:rPr>
              <a:t>memory </a:t>
            </a:r>
            <a:r>
              <a:rPr lang="en-US" sz="1600" b="1" dirty="0">
                <a:solidFill>
                  <a:srgbClr val="FFFF00"/>
                </a:solidFill>
                <a:cs typeface="Narkisim" panose="020E0502050101010101" pitchFamily="34" charset="-79"/>
              </a:rPr>
              <a:t>loss</a:t>
            </a:r>
          </a:p>
          <a:p>
            <a:pPr marL="404813"/>
            <a:r>
              <a:rPr lang="en-US" sz="1600" b="1" dirty="0">
                <a:solidFill>
                  <a:srgbClr val="FFFF00"/>
                </a:solidFill>
                <a:cs typeface="Narkisim" panose="020E0502050101010101" pitchFamily="34" charset="-79"/>
              </a:rPr>
              <a:t> - </a:t>
            </a:r>
            <a:r>
              <a:rPr lang="en-US" sz="1600" b="1" dirty="0" smtClean="0">
                <a:solidFill>
                  <a:srgbClr val="FFFF00"/>
                </a:solidFill>
                <a:cs typeface="Narkisim" panose="020E0502050101010101" pitchFamily="34" charset="-79"/>
              </a:rPr>
              <a:t>disorientation</a:t>
            </a:r>
            <a:endParaRPr lang="en-US" sz="1600" b="1" dirty="0">
              <a:solidFill>
                <a:srgbClr val="FFFF00"/>
              </a:solidFill>
              <a:cs typeface="Narkisim" panose="020E0502050101010101" pitchFamily="34" charset="-79"/>
            </a:endParaRP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incoherence</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slurred speech</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drowsiness</a:t>
            </a:r>
          </a:p>
          <a:p>
            <a:pPr marL="404813"/>
            <a:r>
              <a:rPr lang="en-US" sz="1600" b="1" dirty="0">
                <a:solidFill>
                  <a:srgbClr val="FFFF00"/>
                </a:solidFill>
                <a:cs typeface="Narkisim" panose="020E0502050101010101" pitchFamily="34" charset="-79"/>
              </a:rPr>
              <a:t> -</a:t>
            </a:r>
            <a:r>
              <a:rPr lang="en-US" sz="1600" b="1" dirty="0" smtClean="0">
                <a:solidFill>
                  <a:srgbClr val="FFFF00"/>
                </a:solidFill>
                <a:cs typeface="Narkisim" panose="020E0502050101010101" pitchFamily="34" charset="-79"/>
              </a:rPr>
              <a:t> </a:t>
            </a:r>
            <a:r>
              <a:rPr lang="en-US" sz="1600" b="1" dirty="0">
                <a:solidFill>
                  <a:srgbClr val="FFFF00"/>
                </a:solidFill>
                <a:cs typeface="Narkisim" panose="020E0502050101010101" pitchFamily="34" charset="-79"/>
              </a:rPr>
              <a:t>apparent exhaustion</a:t>
            </a:r>
          </a:p>
          <a:p>
            <a:pPr algn="ctr"/>
            <a:endParaRPr lang="en-US" sz="1600" b="1" dirty="0">
              <a:solidFill>
                <a:srgbClr val="FFFF00"/>
              </a:solidFill>
              <a:cs typeface="Narkisim" panose="020E0502050101010101" pitchFamily="34" charset="-79"/>
            </a:endParaRPr>
          </a:p>
          <a:p>
            <a:pPr marL="285750" indent="-285750">
              <a:buFont typeface="Arial" panose="020B0604020202020204" pitchFamily="34" charset="0"/>
              <a:buChar char="•"/>
            </a:pPr>
            <a:r>
              <a:rPr lang="en-US" sz="1600" b="1" dirty="0" smtClean="0">
                <a:solidFill>
                  <a:srgbClr val="FFFF00"/>
                </a:solidFill>
                <a:cs typeface="Narkisim" panose="020E0502050101010101" pitchFamily="34" charset="-79"/>
              </a:rPr>
              <a:t>Warm </a:t>
            </a:r>
            <a:r>
              <a:rPr lang="en-US" sz="1600" b="1" dirty="0">
                <a:solidFill>
                  <a:srgbClr val="FFFF00"/>
                </a:solidFill>
                <a:cs typeface="Narkisim" panose="020E0502050101010101" pitchFamily="34" charset="-79"/>
              </a:rPr>
              <a:t>the person slowly, starting with the body </a:t>
            </a:r>
            <a:r>
              <a:rPr lang="en-US" sz="1600" b="1" dirty="0" smtClean="0">
                <a:solidFill>
                  <a:srgbClr val="FFFF00"/>
                </a:solidFill>
                <a:cs typeface="Narkisim" panose="020E0502050101010101" pitchFamily="34" charset="-79"/>
              </a:rPr>
              <a:t>core. Warming </a:t>
            </a:r>
            <a:r>
              <a:rPr lang="en-US" sz="1600" b="1" dirty="0">
                <a:solidFill>
                  <a:srgbClr val="FFFF00"/>
                </a:solidFill>
                <a:cs typeface="Narkisim" panose="020E0502050101010101" pitchFamily="34" charset="-79"/>
              </a:rPr>
              <a:t>the arms and legs first drives cold blood toward the heart and can lead to heart failure. </a:t>
            </a:r>
            <a:endParaRPr lang="en-US" sz="1600" b="1" dirty="0" smtClean="0">
              <a:solidFill>
                <a:srgbClr val="FFFF00"/>
              </a:solidFill>
              <a:cs typeface="Narkisim" panose="020E0502050101010101" pitchFamily="34" charset="-79"/>
            </a:endParaRPr>
          </a:p>
        </p:txBody>
      </p:sp>
      <p:sp>
        <p:nvSpPr>
          <p:cNvPr id="3" name="TextBox 2"/>
          <p:cNvSpPr txBox="1"/>
          <p:nvPr/>
        </p:nvSpPr>
        <p:spPr>
          <a:xfrm>
            <a:off x="2952" y="4572000"/>
            <a:ext cx="4572001" cy="1384995"/>
          </a:xfrm>
          <a:custGeom>
            <a:avLst/>
            <a:gdLst>
              <a:gd name="connsiteX0" fmla="*/ 0 w 4689932"/>
              <a:gd name="connsiteY0" fmla="*/ 0 h 1569660"/>
              <a:gd name="connsiteX1" fmla="*/ 4689932 w 4689932"/>
              <a:gd name="connsiteY1" fmla="*/ 0 h 1569660"/>
              <a:gd name="connsiteX2" fmla="*/ 4689932 w 4689932"/>
              <a:gd name="connsiteY2" fmla="*/ 1569660 h 1569660"/>
              <a:gd name="connsiteX3" fmla="*/ 0 w 4689932"/>
              <a:gd name="connsiteY3" fmla="*/ 1569660 h 1569660"/>
              <a:gd name="connsiteX4" fmla="*/ 0 w 4689932"/>
              <a:gd name="connsiteY4" fmla="*/ 0 h 1569660"/>
              <a:gd name="connsiteX0" fmla="*/ 0 w 4689932"/>
              <a:gd name="connsiteY0" fmla="*/ 0 h 1683960"/>
              <a:gd name="connsiteX1" fmla="*/ 4689932 w 4689932"/>
              <a:gd name="connsiteY1" fmla="*/ 0 h 1683960"/>
              <a:gd name="connsiteX2" fmla="*/ 4689932 w 4689932"/>
              <a:gd name="connsiteY2" fmla="*/ 1683960 h 1683960"/>
              <a:gd name="connsiteX3" fmla="*/ 0 w 4689932"/>
              <a:gd name="connsiteY3" fmla="*/ 1569660 h 1683960"/>
              <a:gd name="connsiteX4" fmla="*/ 0 w 4689932"/>
              <a:gd name="connsiteY4" fmla="*/ 0 h 1683960"/>
              <a:gd name="connsiteX0" fmla="*/ 19050 w 4708982"/>
              <a:gd name="connsiteY0" fmla="*/ 0 h 1683960"/>
              <a:gd name="connsiteX1" fmla="*/ 4708982 w 4708982"/>
              <a:gd name="connsiteY1" fmla="*/ 0 h 1683960"/>
              <a:gd name="connsiteX2" fmla="*/ 4708982 w 4708982"/>
              <a:gd name="connsiteY2" fmla="*/ 1683960 h 1683960"/>
              <a:gd name="connsiteX3" fmla="*/ 0 w 4708982"/>
              <a:gd name="connsiteY3" fmla="*/ 1683960 h 1683960"/>
              <a:gd name="connsiteX4" fmla="*/ 19050 w 4708982"/>
              <a:gd name="connsiteY4" fmla="*/ 0 h 1683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8982" h="1683960">
                <a:moveTo>
                  <a:pt x="19050" y="0"/>
                </a:moveTo>
                <a:lnTo>
                  <a:pt x="4708982" y="0"/>
                </a:lnTo>
                <a:lnTo>
                  <a:pt x="4708982" y="1683960"/>
                </a:lnTo>
                <a:lnTo>
                  <a:pt x="0" y="1683960"/>
                </a:lnTo>
                <a:lnTo>
                  <a:pt x="19050" y="0"/>
                </a:lnTo>
                <a:close/>
              </a:path>
            </a:pathLst>
          </a:custGeom>
          <a:solidFill>
            <a:schemeClr val="tx1">
              <a:alpha val="40000"/>
            </a:schemeClr>
          </a:solidFill>
          <a:scene3d>
            <a:camera prst="orthographicFront"/>
            <a:lightRig rig="threePt" dir="t"/>
          </a:scene3d>
          <a:sp3d>
            <a:bevelT w="152400" h="50800" prst="softRound"/>
            <a:bevelB w="165100" prst="coolSlant"/>
          </a:sp3d>
        </p:spPr>
        <p:txBody>
          <a:bodyPr wrap="square" rtlCol="0">
            <a:spAutoFit/>
          </a:bodyPr>
          <a:lstStyle/>
          <a:p>
            <a:r>
              <a:rPr lang="en-US" sz="2000" b="1" dirty="0" smtClean="0">
                <a:solidFill>
                  <a:srgbClr val="00B0F0"/>
                </a:solidFill>
                <a:effectLst>
                  <a:outerShdw blurRad="38100" dist="38100" dir="2700000" algn="tl">
                    <a:srgbClr val="000000">
                      <a:alpha val="43137"/>
                    </a:srgbClr>
                  </a:outerShdw>
                </a:effectLst>
              </a:rPr>
              <a:t>Did You Know?</a:t>
            </a:r>
          </a:p>
          <a:p>
            <a:pPr marL="285750" indent="-285750">
              <a:buFont typeface="Arial" panose="020B0604020202020204" pitchFamily="34" charset="0"/>
              <a:buChar char="•"/>
            </a:pPr>
            <a:r>
              <a:rPr lang="en-US" sz="1600" b="1" dirty="0" smtClean="0">
                <a:solidFill>
                  <a:srgbClr val="FFFF00"/>
                </a:solidFill>
              </a:rPr>
              <a:t>50% of injuries related to cold happen to people over 60. </a:t>
            </a:r>
          </a:p>
          <a:p>
            <a:pPr marL="285750" indent="-285750">
              <a:buFont typeface="Arial" panose="020B0604020202020204" pitchFamily="34" charset="0"/>
              <a:buChar char="•"/>
            </a:pPr>
            <a:r>
              <a:rPr lang="en-US" sz="1600" b="1" dirty="0" smtClean="0">
                <a:solidFill>
                  <a:srgbClr val="FFFF00"/>
                </a:solidFill>
              </a:rPr>
              <a:t>More than 75% happen to males.</a:t>
            </a:r>
          </a:p>
          <a:p>
            <a:pPr marL="285750" indent="-285750">
              <a:buFont typeface="Arial" panose="020B0604020202020204" pitchFamily="34" charset="0"/>
              <a:buChar char="•"/>
            </a:pPr>
            <a:r>
              <a:rPr lang="en-US" sz="1600" b="1" dirty="0" smtClean="0">
                <a:solidFill>
                  <a:srgbClr val="FFFF00"/>
                </a:solidFill>
              </a:rPr>
              <a:t>About 20% occur in the home.</a:t>
            </a:r>
            <a:endParaRPr lang="en-US" sz="1600" b="1" dirty="0">
              <a:solidFill>
                <a:srgbClr val="FFFF00"/>
              </a:solidFill>
            </a:endParaRPr>
          </a:p>
        </p:txBody>
      </p:sp>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027866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5" name="TextBox 4"/>
          <p:cNvSpPr txBox="1"/>
          <p:nvPr/>
        </p:nvSpPr>
        <p:spPr>
          <a:xfrm>
            <a:off x="-3629" y="-76201"/>
            <a:ext cx="9144001" cy="769441"/>
          </a:xfrm>
          <a:prstGeom prst="rect">
            <a:avLst/>
          </a:prstGeom>
          <a:noFill/>
        </p:spPr>
        <p:txBody>
          <a:bodyPr wrap="square" rtlCol="0">
            <a:spAutoFit/>
          </a:bodyPr>
          <a:lstStyle/>
          <a:p>
            <a:pPr algn="ctr"/>
            <a:r>
              <a:rPr lang="en-US" sz="4400" b="1" dirty="0" smtClean="0">
                <a:solidFill>
                  <a:srgbClr val="4F81BD">
                    <a:lumMod val="20000"/>
                    <a:lumOff val="8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rPr>
              <a:t>What is Wind Chill?</a:t>
            </a:r>
            <a:endParaRPr lang="en-US" sz="4400" b="1" dirty="0">
              <a:solidFill>
                <a:srgbClr val="4F81BD">
                  <a:lumMod val="20000"/>
                  <a:lumOff val="80000"/>
                </a:srgbClr>
              </a:solidFill>
              <a:effectLst>
                <a:outerShdw blurRad="38100" dist="38100" dir="2700000" algn="tl">
                  <a:srgbClr val="000000">
                    <a:alpha val="43137"/>
                  </a:srgbClr>
                </a:outerShdw>
              </a:effectLst>
              <a:latin typeface="Georgia" panose="02040502050405020303" pitchFamily="18" charset="0"/>
              <a:cs typeface="Aharoni" panose="02010803020104030203" pitchFamily="2" charset="-79"/>
            </a:endParaRPr>
          </a:p>
        </p:txBody>
      </p:sp>
      <p:sp>
        <p:nvSpPr>
          <p:cNvPr id="18" name="TextBox 17"/>
          <p:cNvSpPr txBox="1"/>
          <p:nvPr/>
        </p:nvSpPr>
        <p:spPr>
          <a:xfrm>
            <a:off x="189817" y="5334000"/>
            <a:ext cx="8757107" cy="738664"/>
          </a:xfrm>
          <a:custGeom>
            <a:avLst/>
            <a:gdLst>
              <a:gd name="connsiteX0" fmla="*/ 0 w 4419600"/>
              <a:gd name="connsiteY0" fmla="*/ 0 h 2292935"/>
              <a:gd name="connsiteX1" fmla="*/ 4419600 w 4419600"/>
              <a:gd name="connsiteY1" fmla="*/ 0 h 2292935"/>
              <a:gd name="connsiteX2" fmla="*/ 4419600 w 4419600"/>
              <a:gd name="connsiteY2" fmla="*/ 2292935 h 2292935"/>
              <a:gd name="connsiteX3" fmla="*/ 0 w 4419600"/>
              <a:gd name="connsiteY3" fmla="*/ 2292935 h 2292935"/>
              <a:gd name="connsiteX4" fmla="*/ 0 w 4419600"/>
              <a:gd name="connsiteY4" fmla="*/ 0 h 2292935"/>
              <a:gd name="connsiteX0" fmla="*/ 0 w 4419600"/>
              <a:gd name="connsiteY0" fmla="*/ 0 h 2340560"/>
              <a:gd name="connsiteX1" fmla="*/ 4419600 w 4419600"/>
              <a:gd name="connsiteY1" fmla="*/ 0 h 2340560"/>
              <a:gd name="connsiteX2" fmla="*/ 4419600 w 4419600"/>
              <a:gd name="connsiteY2" fmla="*/ 2292935 h 2340560"/>
              <a:gd name="connsiteX3" fmla="*/ 9525 w 4419600"/>
              <a:gd name="connsiteY3" fmla="*/ 2340560 h 2340560"/>
              <a:gd name="connsiteX4" fmla="*/ 0 w 4419600"/>
              <a:gd name="connsiteY4" fmla="*/ 0 h 2340560"/>
              <a:gd name="connsiteX0" fmla="*/ 0 w 4476750"/>
              <a:gd name="connsiteY0" fmla="*/ 0 h 2340560"/>
              <a:gd name="connsiteX1" fmla="*/ 4419600 w 4476750"/>
              <a:gd name="connsiteY1" fmla="*/ 0 h 2340560"/>
              <a:gd name="connsiteX2" fmla="*/ 4476750 w 4476750"/>
              <a:gd name="connsiteY2" fmla="*/ 2340560 h 2340560"/>
              <a:gd name="connsiteX3" fmla="*/ 9525 w 4476750"/>
              <a:gd name="connsiteY3" fmla="*/ 2340560 h 2340560"/>
              <a:gd name="connsiteX4" fmla="*/ 0 w 4476750"/>
              <a:gd name="connsiteY4" fmla="*/ 0 h 234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2340560">
                <a:moveTo>
                  <a:pt x="0" y="0"/>
                </a:moveTo>
                <a:lnTo>
                  <a:pt x="4419600" y="0"/>
                </a:lnTo>
                <a:lnTo>
                  <a:pt x="4476750" y="2340560"/>
                </a:lnTo>
                <a:lnTo>
                  <a:pt x="9525" y="2340560"/>
                </a:lnTo>
                <a:lnTo>
                  <a:pt x="0" y="0"/>
                </a:lnTo>
                <a:close/>
              </a:path>
            </a:pathLst>
          </a:custGeom>
          <a:solidFill>
            <a:schemeClr val="tx1">
              <a:alpha val="55000"/>
            </a:schemeClr>
          </a:solidFill>
          <a:effectLst/>
        </p:spPr>
        <p:txBody>
          <a:bodyPr wrap="square" rtlCol="0">
            <a:spAutoFit/>
          </a:bodyPr>
          <a:lstStyle/>
          <a:p>
            <a:pPr algn="ct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The colder the temperatures and stronger the wind, </a:t>
            </a:r>
          </a:p>
          <a:p>
            <a:pPr algn="ctr"/>
            <a:r>
              <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the quicker frostbite could set in on exposed skin. </a:t>
            </a:r>
            <a:endParaRPr lang="en-US" sz="21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endParaRPr>
          </a:p>
        </p:txBody>
      </p:sp>
      <p:sp>
        <p:nvSpPr>
          <p:cNvPr id="8" name="TextBox 7"/>
          <p:cNvSpPr txBox="1"/>
          <p:nvPr/>
        </p:nvSpPr>
        <p:spPr>
          <a:xfrm>
            <a:off x="9525" y="700690"/>
            <a:ext cx="4724400" cy="1308050"/>
          </a:xfrm>
          <a:custGeom>
            <a:avLst/>
            <a:gdLst>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124206 h 4124206"/>
              <a:gd name="connsiteX4" fmla="*/ 0 w 4695825"/>
              <a:gd name="connsiteY4" fmla="*/ 0 h 4124206"/>
              <a:gd name="connsiteX0" fmla="*/ 0 w 4695825"/>
              <a:gd name="connsiteY0" fmla="*/ 0 h 4124206"/>
              <a:gd name="connsiteX1" fmla="*/ 4695825 w 4695825"/>
              <a:gd name="connsiteY1" fmla="*/ 0 h 4124206"/>
              <a:gd name="connsiteX2" fmla="*/ 4695825 w 4695825"/>
              <a:gd name="connsiteY2" fmla="*/ 4124206 h 4124206"/>
              <a:gd name="connsiteX3" fmla="*/ 0 w 4695825"/>
              <a:gd name="connsiteY3" fmla="*/ 4028956 h 4124206"/>
              <a:gd name="connsiteX4" fmla="*/ 0 w 4695825"/>
              <a:gd name="connsiteY4" fmla="*/ 0 h 4124206"/>
              <a:gd name="connsiteX0" fmla="*/ 0 w 4724400"/>
              <a:gd name="connsiteY0" fmla="*/ 0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0 h 4028956"/>
              <a:gd name="connsiteX0" fmla="*/ 0 w 4724400"/>
              <a:gd name="connsiteY0" fmla="*/ 85725 h 4028956"/>
              <a:gd name="connsiteX1" fmla="*/ 4695825 w 4724400"/>
              <a:gd name="connsiteY1" fmla="*/ 0 h 4028956"/>
              <a:gd name="connsiteX2" fmla="*/ 4724400 w 4724400"/>
              <a:gd name="connsiteY2" fmla="*/ 4028956 h 4028956"/>
              <a:gd name="connsiteX3" fmla="*/ 0 w 4724400"/>
              <a:gd name="connsiteY3" fmla="*/ 4028956 h 4028956"/>
              <a:gd name="connsiteX4" fmla="*/ 0 w 4724400"/>
              <a:gd name="connsiteY4" fmla="*/ 85725 h 4028956"/>
              <a:gd name="connsiteX0" fmla="*/ 0 w 4724400"/>
              <a:gd name="connsiteY0" fmla="*/ 19050 h 3962281"/>
              <a:gd name="connsiteX1" fmla="*/ 4705350 w 4724400"/>
              <a:gd name="connsiteY1" fmla="*/ 0 h 3962281"/>
              <a:gd name="connsiteX2" fmla="*/ 4724400 w 4724400"/>
              <a:gd name="connsiteY2" fmla="*/ 3962281 h 3962281"/>
              <a:gd name="connsiteX3" fmla="*/ 0 w 4724400"/>
              <a:gd name="connsiteY3" fmla="*/ 3962281 h 3962281"/>
              <a:gd name="connsiteX4" fmla="*/ 0 w 4724400"/>
              <a:gd name="connsiteY4" fmla="*/ 19050 h 39622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3962281">
                <a:moveTo>
                  <a:pt x="0" y="19050"/>
                </a:moveTo>
                <a:lnTo>
                  <a:pt x="4705350" y="0"/>
                </a:lnTo>
                <a:lnTo>
                  <a:pt x="4724400" y="3962281"/>
                </a:lnTo>
                <a:lnTo>
                  <a:pt x="0" y="3962281"/>
                </a:lnTo>
                <a:lnTo>
                  <a:pt x="0" y="19050"/>
                </a:lnTo>
                <a:close/>
              </a:path>
            </a:pathLst>
          </a:custGeom>
          <a:solidFill>
            <a:schemeClr val="tx1">
              <a:alpha val="55000"/>
            </a:schemeClr>
          </a:solidFill>
          <a:effectLst>
            <a:glow rad="165100">
              <a:schemeClr val="accent1">
                <a:satMod val="175000"/>
                <a:alpha val="45000"/>
              </a:schemeClr>
            </a:glow>
          </a:effectLst>
        </p:spPr>
        <p:txBody>
          <a:bodyPr wrap="square" rtlCol="0">
            <a:spAutoFit/>
          </a:bodyPr>
          <a:lstStyle/>
          <a:p>
            <a:r>
              <a:rPr lang="en-US"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David" panose="020E0502060401010101" pitchFamily="34" charset="-79"/>
              </a:rPr>
              <a:t>Wind Chill </a:t>
            </a:r>
            <a:r>
              <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is how </a:t>
            </a:r>
            <a:r>
              <a:rPr lang="en-US"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wind and cold feel on exposed </a:t>
            </a:r>
            <a:r>
              <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skin. As </a:t>
            </a:r>
            <a:r>
              <a:rPr lang="en-US" sz="17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rPr>
              <a:t>the wind increases, heat is carried away from the body at an accelerated rate, driving down the body temperature. </a:t>
            </a:r>
            <a:endParaRPr lang="en-US" sz="17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cs typeface="Narkisim" panose="020E0502050101010101" pitchFamily="34" charset="-79"/>
            </a:endParaRPr>
          </a:p>
        </p:txBody>
      </p:sp>
      <p:pic>
        <p:nvPicPr>
          <p:cNvPr id="2050" name="Picture 2" descr="http://www.srh.noaa.gov/images/jan/SWAW/windchill.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4179" y="2057400"/>
            <a:ext cx="5046671" cy="330700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3631" y="2057408"/>
            <a:ext cx="4038600" cy="2298699"/>
            <a:chOff x="0" y="3657600"/>
            <a:chExt cx="4343399" cy="2590799"/>
          </a:xfrm>
        </p:grpSpPr>
        <p:pic>
          <p:nvPicPr>
            <p:cNvPr id="12" name="Shape 81"/>
            <p:cNvPicPr preferRelativeResize="0"/>
            <p:nvPr/>
          </p:nvPicPr>
          <p:blipFill>
            <a:blip r:embed="rId4">
              <a:alphaModFix/>
            </a:blip>
            <a:stretch>
              <a:fillRect/>
            </a:stretch>
          </p:blipFill>
          <p:spPr>
            <a:xfrm>
              <a:off x="0" y="3657600"/>
              <a:ext cx="4343399" cy="2590799"/>
            </a:xfrm>
            <a:prstGeom prst="rect">
              <a:avLst/>
            </a:prstGeom>
            <a:noFill/>
            <a:ln>
              <a:noFill/>
            </a:ln>
          </p:spPr>
        </p:pic>
        <p:sp>
          <p:nvSpPr>
            <p:cNvPr id="13" name="Shape 84"/>
            <p:cNvSpPr txBox="1"/>
            <p:nvPr/>
          </p:nvSpPr>
          <p:spPr>
            <a:xfrm>
              <a:off x="0" y="3657600"/>
              <a:ext cx="2171700" cy="584200"/>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sz="1600" dirty="0">
                  <a:solidFill>
                    <a:prstClr val="black"/>
                  </a:solidFill>
                  <a:ea typeface="Calibri"/>
                  <a:cs typeface="Calibri"/>
                  <a:sym typeface="Calibri"/>
                </a:rPr>
                <a:t>Heat around our </a:t>
              </a:r>
            </a:p>
            <a:p>
              <a:pPr>
                <a:buClr>
                  <a:prstClr val="black"/>
                </a:buClr>
                <a:buSzPct val="25000"/>
                <a:buFont typeface="Calibri"/>
                <a:buNone/>
              </a:pPr>
              <a:r>
                <a:rPr lang="en-US" sz="1600" dirty="0">
                  <a:solidFill>
                    <a:prstClr val="black"/>
                  </a:solidFill>
                  <a:ea typeface="Calibri"/>
                  <a:cs typeface="Calibri"/>
                  <a:sym typeface="Calibri"/>
                </a:rPr>
                <a:t>bodies with no wind</a:t>
              </a:r>
            </a:p>
          </p:txBody>
        </p:sp>
        <p:sp>
          <p:nvSpPr>
            <p:cNvPr id="14" name="Shape 85"/>
            <p:cNvSpPr txBox="1"/>
            <p:nvPr/>
          </p:nvSpPr>
          <p:spPr>
            <a:xfrm>
              <a:off x="1447800" y="5638800"/>
              <a:ext cx="2133599" cy="584200"/>
            </a:xfrm>
            <a:prstGeom prst="rect">
              <a:avLst/>
            </a:prstGeom>
            <a:noFill/>
            <a:ln>
              <a:noFill/>
            </a:ln>
          </p:spPr>
          <p:txBody>
            <a:bodyPr lIns="91425" tIns="45700" rIns="91425" bIns="45700" anchor="t" anchorCtr="0">
              <a:noAutofit/>
            </a:bodyPr>
            <a:lstStyle/>
            <a:p>
              <a:pPr>
                <a:buClr>
                  <a:prstClr val="black"/>
                </a:buClr>
                <a:buSzPct val="25000"/>
                <a:buFont typeface="Calibri"/>
                <a:buNone/>
              </a:pPr>
              <a:r>
                <a:rPr lang="en-US" sz="1600" dirty="0">
                  <a:solidFill>
                    <a:prstClr val="black"/>
                  </a:solidFill>
                  <a:ea typeface="Calibri"/>
                  <a:cs typeface="Calibri"/>
                  <a:sym typeface="Calibri"/>
                </a:rPr>
                <a:t>Heat escapes as </a:t>
              </a:r>
            </a:p>
            <a:p>
              <a:pPr>
                <a:buClr>
                  <a:prstClr val="black"/>
                </a:buClr>
                <a:buSzPct val="25000"/>
                <a:buFont typeface="Calibri"/>
                <a:buNone/>
              </a:pPr>
              <a:r>
                <a:rPr lang="en-US" sz="1600" dirty="0">
                  <a:solidFill>
                    <a:prstClr val="black"/>
                  </a:solidFill>
                  <a:ea typeface="Calibri"/>
                  <a:cs typeface="Calibri"/>
                  <a:sym typeface="Calibri"/>
                </a:rPr>
                <a:t>wind speed increases</a:t>
              </a:r>
            </a:p>
          </p:txBody>
        </p:sp>
      </p:grpSp>
      <p:sp>
        <p:nvSpPr>
          <p:cNvPr id="2" name="Rectangle 1"/>
          <p:cNvSpPr/>
          <p:nvPr/>
        </p:nvSpPr>
        <p:spPr>
          <a:xfrm>
            <a:off x="0" y="4572001"/>
            <a:ext cx="4191000" cy="615553"/>
          </a:xfrm>
          <a:prstGeom prst="rect">
            <a:avLst/>
          </a:prstGeom>
        </p:spPr>
        <p:txBody>
          <a:bodyPr wrap="square">
            <a:spAutoFit/>
          </a:bodyPr>
          <a:lstStyle/>
          <a:p>
            <a:pPr>
              <a:buNone/>
            </a:pP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For information about wind chill,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visit: </a:t>
            </a:r>
            <a:r>
              <a:rPr lang="en-US" sz="1600" b="1" u="sng"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www.nws.noaa.gov/om/cold/wind_chill.shtml</a:t>
            </a:r>
            <a:endParaRPr lang="en-US" sz="16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1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031398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80000"/>
            <a:lum/>
          </a:blip>
          <a:srcRect/>
          <a:stretch>
            <a:fillRect l="-6000" r="-6000"/>
          </a:stretch>
        </a:blipFill>
        <a:effectLst/>
      </p:bgPr>
    </p:bg>
    <p:spTree>
      <p:nvGrpSpPr>
        <p:cNvPr id="1" name="Shape 70"/>
        <p:cNvGrpSpPr/>
        <p:nvPr/>
      </p:nvGrpSpPr>
      <p:grpSpPr>
        <a:xfrm>
          <a:off x="0" y="0"/>
          <a:ext cx="0" cy="0"/>
          <a:chOff x="0" y="0"/>
          <a:chExt cx="0" cy="0"/>
        </a:xfrm>
      </p:grpSpPr>
      <p:sp>
        <p:nvSpPr>
          <p:cNvPr id="71" name="Shape 71"/>
          <p:cNvSpPr txBox="1"/>
          <p:nvPr/>
        </p:nvSpPr>
        <p:spPr>
          <a:xfrm>
            <a:off x="0" y="0"/>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3200" b="1"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Cold Weather Preparedness Tips</a:t>
            </a:r>
          </a:p>
        </p:txBody>
      </p:sp>
      <p:sp>
        <p:nvSpPr>
          <p:cNvPr id="72" name="Shape 72"/>
          <p:cNvSpPr txBox="1"/>
          <p:nvPr/>
        </p:nvSpPr>
        <p:spPr>
          <a:xfrm>
            <a:off x="-34031" y="1066806"/>
            <a:ext cx="4343400" cy="4186391"/>
          </a:xfrm>
          <a:prstGeom prst="rect">
            <a:avLst/>
          </a:prstGeom>
          <a:solidFill>
            <a:schemeClr val="tx2">
              <a:lumMod val="50000"/>
              <a:alpha val="50000"/>
            </a:schemeClr>
          </a:solidFill>
          <a:ln>
            <a:noFill/>
          </a:ln>
          <a:scene3d>
            <a:camera prst="orthographicFront"/>
            <a:lightRig rig="threePt" dir="t"/>
          </a:scene3d>
          <a:sp3d>
            <a:bevelT w="209550" h="50800" prst="softRound"/>
          </a:sp3d>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2400" b="1" u="sng"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In the Car</a:t>
            </a:r>
          </a:p>
          <a:p>
            <a:endParaRPr kern="0" dirty="0">
              <a:solidFill>
                <a:srgbClr val="000000"/>
              </a:solidFill>
              <a:ea typeface="Arial"/>
              <a:cs typeface="Arial"/>
              <a:sym typeface="Arial"/>
              <a:rtl val="0"/>
            </a:endParaRP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Fully check and winterize your vehicle before starting your travel: Make sure your car battery has enough power, and your car is filled with antifreeze.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Keep your gas tank near full to prevent ice from forming in the fuel lines.</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If you are planning travel, carry a winter storm survival kit:</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Blankets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Flashlight</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High-calorie snack foods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Jumper cables</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A water container. </a:t>
            </a:r>
          </a:p>
          <a:p>
            <a:pPr marL="742950" lvl="1" indent="-28575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Make sure your cell phone is fully charged.</a:t>
            </a:r>
          </a:p>
          <a:p>
            <a:endParaRPr kern="0" dirty="0">
              <a:solidFill>
                <a:srgbClr val="000000"/>
              </a:solidFill>
              <a:ea typeface="Arial"/>
              <a:cs typeface="Arial"/>
              <a:sym typeface="Arial"/>
              <a:rtl val="0"/>
            </a:endParaRPr>
          </a:p>
        </p:txBody>
      </p:sp>
      <p:sp>
        <p:nvSpPr>
          <p:cNvPr id="73" name="Shape 73"/>
          <p:cNvSpPr txBox="1"/>
          <p:nvPr/>
        </p:nvSpPr>
        <p:spPr>
          <a:xfrm>
            <a:off x="4724402" y="1045010"/>
            <a:ext cx="4267199" cy="4441395"/>
          </a:xfrm>
          <a:prstGeom prst="rect">
            <a:avLst/>
          </a:prstGeom>
          <a:solidFill>
            <a:schemeClr val="tx2">
              <a:lumMod val="50000"/>
              <a:alpha val="50000"/>
            </a:schemeClr>
          </a:solidFill>
          <a:ln>
            <a:noFill/>
          </a:ln>
          <a:scene3d>
            <a:camera prst="orthographicFront"/>
            <a:lightRig rig="threePt" dir="t"/>
          </a:scene3d>
          <a:sp3d>
            <a:bevelT w="209550" h="50800" prst="softRound"/>
          </a:sp3d>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2400" b="1" u="sng" kern="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alibri"/>
                <a:ea typeface="Calibri"/>
                <a:cs typeface="Calibri"/>
                <a:sym typeface="Calibri"/>
                <a:rtl val="0"/>
              </a:rPr>
              <a:t>At Home</a:t>
            </a:r>
          </a:p>
          <a:p>
            <a:endParaRPr kern="0" dirty="0">
              <a:solidFill>
                <a:srgbClr val="000000"/>
              </a:solidFill>
              <a:ea typeface="Arial"/>
              <a:cs typeface="Arial"/>
              <a:sym typeface="Arial"/>
              <a:rtl val="0"/>
            </a:endParaRP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Let your faucets drip to prevent freezing water from causing pipes to burst.</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Make sure your pipes are properly insulated and leave cabinet doors open around pipes to ensure they receive warmth from the air flowing through your home.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Protect/Bring inside outdoor plants.</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Provide shelter for pets and check on elderly.</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Have a flashlight and extra batteries available. Avoid using candles since these can become a fire hazard.</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If you have a fireplace or wood stove, make sure you have a good supply of firewood. Learn to use any emergency heating sources properly to prevent a fire.</a:t>
            </a:r>
          </a:p>
          <a:p>
            <a:pPr marL="342900" indent="-342900">
              <a:lnSpc>
                <a:spcPct val="80000"/>
              </a:lnSpc>
              <a:spcBef>
                <a:spcPts val="320"/>
              </a:spcBef>
              <a:buClr>
                <a:srgbClr val="000000"/>
              </a:buClr>
              <a:buSzPct val="100000"/>
              <a:buFont typeface="Calibri"/>
              <a:buChar char="✓"/>
            </a:pPr>
            <a:r>
              <a:rPr lang="en-US" sz="1600" b="1" kern="0" dirty="0">
                <a:solidFill>
                  <a:srgbClr val="000000"/>
                </a:solidFill>
                <a:latin typeface="Calibri"/>
                <a:ea typeface="Calibri"/>
                <a:cs typeface="Calibri"/>
                <a:sym typeface="Calibri"/>
                <a:rtl val="0"/>
              </a:rPr>
              <a:t>Close off unneeded rooms and place towels or rags in cracks under the doors.</a:t>
            </a:r>
          </a:p>
          <a:p>
            <a:endParaRPr kern="0" dirty="0">
              <a:solidFill>
                <a:srgbClr val="000000"/>
              </a:solidFill>
              <a:ea typeface="Arial"/>
              <a:cs typeface="Arial"/>
              <a:sym typeface="Arial"/>
              <a:rtl val="0"/>
            </a:endParaRPr>
          </a:p>
        </p:txBody>
      </p:sp>
      <p:pic>
        <p:nvPicPr>
          <p:cNvPr id="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57963238"/>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70"/>
        <p:cNvGrpSpPr/>
        <p:nvPr/>
      </p:nvGrpSpPr>
      <p:grpSpPr>
        <a:xfrm>
          <a:off x="0" y="0"/>
          <a:ext cx="0" cy="0"/>
          <a:chOff x="0" y="0"/>
          <a:chExt cx="0" cy="0"/>
        </a:xfrm>
      </p:grpSpPr>
      <p:sp>
        <p:nvSpPr>
          <p:cNvPr id="71" name="Shape 71"/>
          <p:cNvSpPr txBox="1"/>
          <p:nvPr/>
        </p:nvSpPr>
        <p:spPr>
          <a:xfrm>
            <a:off x="0" y="0"/>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4000" b="1" kern="0" dirty="0">
                <a:solidFill>
                  <a:srgbClr val="FFFF00"/>
                </a:solidFill>
                <a:effectLst>
                  <a:outerShdw blurRad="38100" dist="38100" dir="2700000" algn="tl">
                    <a:srgbClr val="000000">
                      <a:alpha val="43137"/>
                    </a:srgbClr>
                  </a:outerShdw>
                </a:effectLst>
                <a:latin typeface="Calibri"/>
                <a:ea typeface="Calibri"/>
                <a:cs typeface="Calibri"/>
                <a:sym typeface="Calibri"/>
                <a:rtl val="0"/>
              </a:rPr>
              <a:t>Cold Weather Preparedness Tips</a:t>
            </a:r>
          </a:p>
        </p:txBody>
      </p:sp>
      <p:sp>
        <p:nvSpPr>
          <p:cNvPr id="72" name="Shape 72"/>
          <p:cNvSpPr txBox="1"/>
          <p:nvPr/>
        </p:nvSpPr>
        <p:spPr>
          <a:xfrm>
            <a:off x="457200" y="1066800"/>
            <a:ext cx="8610600" cy="5181600"/>
          </a:xfrm>
          <a:prstGeom prst="rect">
            <a:avLst/>
          </a:prstGeom>
          <a:solidFill>
            <a:schemeClr val="bg1">
              <a:lumMod val="85000"/>
              <a:alpha val="50000"/>
            </a:schemeClr>
          </a:solidFill>
          <a:ln>
            <a:noFill/>
          </a:ln>
        </p:spPr>
        <p:txBody>
          <a:bodyPr lIns="91425" tIns="45700" rIns="91425" bIns="45700" anchor="t" anchorCtr="0">
            <a:noAutofit/>
          </a:bodyPr>
          <a:lstStyle/>
          <a:p>
            <a:pPr marL="342900" indent="-342900" algn="ctr">
              <a:lnSpc>
                <a:spcPct val="80000"/>
              </a:lnSpc>
              <a:buClr>
                <a:srgbClr val="953735"/>
              </a:buClr>
              <a:buSzPct val="25000"/>
              <a:buFont typeface="Calibri"/>
              <a:buNone/>
            </a:pPr>
            <a:r>
              <a:rPr lang="en-US" sz="3200" b="1" u="sng" kern="0" dirty="0" smtClean="0">
                <a:solidFill>
                  <a:srgbClr val="FFFF00"/>
                </a:solidFill>
                <a:effectLst>
                  <a:outerShdw blurRad="38100" dist="38100" dir="2700000" algn="tl">
                    <a:srgbClr val="000000">
                      <a:alpha val="43137"/>
                    </a:srgbClr>
                  </a:outerShdw>
                </a:effectLst>
                <a:latin typeface="Calibri"/>
                <a:ea typeface="Calibri"/>
                <a:cs typeface="Calibri"/>
                <a:sym typeface="Calibri"/>
                <a:rtl val="0"/>
              </a:rPr>
              <a:t>Dressing for Cold</a:t>
            </a:r>
            <a:endParaRPr lang="en-US" sz="3200" b="1" u="sng" kern="0" dirty="0">
              <a:solidFill>
                <a:srgbClr val="FFFF00"/>
              </a:solidFill>
              <a:effectLst>
                <a:outerShdw blurRad="38100" dist="38100" dir="2700000" algn="tl">
                  <a:srgbClr val="000000">
                    <a:alpha val="43137"/>
                  </a:srgbClr>
                </a:outerShdw>
              </a:effectLst>
              <a:latin typeface="Calibri"/>
              <a:ea typeface="Calibri"/>
              <a:cs typeface="Calibri"/>
              <a:sym typeface="Calibri"/>
              <a:rtl val="0"/>
            </a:endParaRPr>
          </a:p>
          <a:p>
            <a:endParaRPr sz="3200" kern="0" dirty="0">
              <a:solidFill>
                <a:srgbClr val="000000"/>
              </a:solidFill>
              <a:ea typeface="Arial"/>
              <a:cs typeface="Arial"/>
              <a:sym typeface="Arial"/>
              <a:rtl val="0"/>
            </a:endParaRPr>
          </a:p>
          <a:p>
            <a:pPr marL="285750" indent="-285750">
              <a:buClr>
                <a:srgbClr val="000000"/>
              </a:buClr>
              <a:buSzPct val="100000"/>
              <a:buFont typeface="Wingdings" panose="05000000000000000000" pitchFamily="2" charset="2"/>
              <a:buChar char="ü"/>
            </a:pPr>
            <a:r>
              <a:rPr lang="en-US" sz="2400" b="1" kern="0" dirty="0">
                <a:solidFill>
                  <a:srgbClr val="000000"/>
                </a:solidFill>
                <a:latin typeface="Calibri"/>
                <a:ea typeface="Calibri"/>
                <a:cs typeface="Calibri"/>
                <a:sym typeface="Calibri"/>
                <a:rtl val="0"/>
              </a:rPr>
              <a:t>Wear loose-fitting, lightweight clothing in </a:t>
            </a:r>
            <a:r>
              <a:rPr lang="en-US" sz="2400" b="1" kern="0" dirty="0" smtClean="0">
                <a:solidFill>
                  <a:srgbClr val="000000"/>
                </a:solidFill>
                <a:latin typeface="Calibri"/>
                <a:ea typeface="Calibri"/>
                <a:cs typeface="Calibri"/>
                <a:sym typeface="Calibri"/>
                <a:rtl val="0"/>
              </a:rPr>
              <a:t>several </a:t>
            </a:r>
            <a:r>
              <a:rPr lang="en-US" sz="2400" b="1" kern="0" dirty="0">
                <a:solidFill>
                  <a:srgbClr val="000000"/>
                </a:solidFill>
                <a:latin typeface="Calibri"/>
                <a:ea typeface="Calibri"/>
                <a:cs typeface="Calibri"/>
                <a:sym typeface="Calibri"/>
                <a:rtl val="0"/>
              </a:rPr>
              <a:t>layers</a:t>
            </a:r>
            <a:r>
              <a:rPr lang="en-US" sz="2400" b="1" kern="0" dirty="0" smtClean="0">
                <a:solidFill>
                  <a:srgbClr val="000000"/>
                </a:solidFill>
                <a:latin typeface="Calibri"/>
                <a:ea typeface="Calibri"/>
                <a:cs typeface="Calibri"/>
                <a:sym typeface="Calibri"/>
                <a:rtl val="0"/>
              </a:rPr>
              <a:t>.</a:t>
            </a:r>
          </a:p>
          <a:p>
            <a:pPr marL="285750" indent="-285750">
              <a:buClr>
                <a:srgbClr val="000000"/>
              </a:buClr>
              <a:buSzPct val="100000"/>
              <a:buFont typeface="Wingdings" panose="05000000000000000000" pitchFamily="2" charset="2"/>
              <a:buChar char="ü"/>
            </a:pPr>
            <a:r>
              <a:rPr lang="en-US" sz="2400" b="1" kern="0" dirty="0">
                <a:solidFill>
                  <a:srgbClr val="000000"/>
                </a:solidFill>
                <a:latin typeface="Calibri"/>
                <a:ea typeface="Calibri"/>
                <a:cs typeface="Calibri"/>
                <a:sym typeface="Calibri"/>
                <a:rtl val="0"/>
              </a:rPr>
              <a:t>Remove </a:t>
            </a:r>
            <a:r>
              <a:rPr lang="en-US" sz="2400" b="1" kern="0" dirty="0" smtClean="0">
                <a:solidFill>
                  <a:srgbClr val="000000"/>
                </a:solidFill>
                <a:latin typeface="Calibri"/>
                <a:ea typeface="Calibri"/>
                <a:cs typeface="Calibri"/>
                <a:sym typeface="Calibri"/>
                <a:rtl val="0"/>
              </a:rPr>
              <a:t>layers to </a:t>
            </a:r>
            <a:r>
              <a:rPr lang="en-US" sz="2400" b="1" kern="0" dirty="0">
                <a:solidFill>
                  <a:srgbClr val="000000"/>
                </a:solidFill>
                <a:latin typeface="Calibri"/>
                <a:ea typeface="Calibri"/>
                <a:cs typeface="Calibri"/>
                <a:sym typeface="Calibri"/>
                <a:rtl val="0"/>
              </a:rPr>
              <a:t>avoid perspiration </a:t>
            </a:r>
            <a:r>
              <a:rPr lang="en-US" sz="2400" b="1" kern="0" dirty="0" smtClean="0">
                <a:solidFill>
                  <a:srgbClr val="000000"/>
                </a:solidFill>
                <a:latin typeface="Calibri"/>
                <a:ea typeface="Calibri"/>
                <a:cs typeface="Calibri"/>
                <a:sym typeface="Calibri"/>
                <a:rtl val="0"/>
              </a:rPr>
              <a:t>and subsequent </a:t>
            </a:r>
            <a:r>
              <a:rPr lang="en-US" sz="2400" b="1" kern="0" dirty="0">
                <a:solidFill>
                  <a:srgbClr val="000000"/>
                </a:solidFill>
                <a:latin typeface="Calibri"/>
                <a:ea typeface="Calibri"/>
                <a:cs typeface="Calibri"/>
                <a:sym typeface="Calibri"/>
                <a:rtl val="0"/>
              </a:rPr>
              <a:t>chill.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Outer garments </a:t>
            </a:r>
            <a:r>
              <a:rPr lang="en-US" sz="2400" b="1" kern="0" dirty="0">
                <a:solidFill>
                  <a:srgbClr val="000000"/>
                </a:solidFill>
                <a:latin typeface="Calibri"/>
                <a:ea typeface="Calibri"/>
                <a:cs typeface="Calibri"/>
                <a:sym typeface="Calibri"/>
                <a:rtl val="0"/>
              </a:rPr>
              <a:t>should be </a:t>
            </a:r>
            <a:r>
              <a:rPr lang="en-US" sz="2400" b="1" kern="0" dirty="0" smtClean="0">
                <a:solidFill>
                  <a:srgbClr val="000000"/>
                </a:solidFill>
                <a:latin typeface="Calibri"/>
                <a:ea typeface="Calibri"/>
                <a:cs typeface="Calibri"/>
                <a:sym typeface="Calibri"/>
                <a:rtl val="0"/>
              </a:rPr>
              <a:t>tightly woven</a:t>
            </a:r>
            <a:r>
              <a:rPr lang="en-US" sz="2400" b="1" kern="0" dirty="0">
                <a:solidFill>
                  <a:srgbClr val="000000"/>
                </a:solidFill>
                <a:latin typeface="Calibri"/>
                <a:ea typeface="Calibri"/>
                <a:cs typeface="Calibri"/>
                <a:sym typeface="Calibri"/>
                <a:rtl val="0"/>
              </a:rPr>
              <a:t>, water repellent, </a:t>
            </a:r>
            <a:r>
              <a:rPr lang="en-US" sz="2400" b="1" kern="0" dirty="0" smtClean="0">
                <a:solidFill>
                  <a:srgbClr val="000000"/>
                </a:solidFill>
                <a:latin typeface="Calibri"/>
                <a:ea typeface="Calibri"/>
                <a:cs typeface="Calibri"/>
                <a:sym typeface="Calibri"/>
                <a:rtl val="0"/>
              </a:rPr>
              <a:t>and hooded.</a:t>
            </a: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Wear </a:t>
            </a:r>
            <a:r>
              <a:rPr lang="en-US" sz="2400" b="1" kern="0" dirty="0">
                <a:solidFill>
                  <a:srgbClr val="000000"/>
                </a:solidFill>
                <a:latin typeface="Calibri"/>
                <a:ea typeface="Calibri"/>
                <a:cs typeface="Calibri"/>
                <a:sym typeface="Calibri"/>
                <a:rtl val="0"/>
              </a:rPr>
              <a:t>a hat</a:t>
            </a:r>
            <a:r>
              <a:rPr lang="en-US" sz="2400" b="1" kern="0" dirty="0" smtClean="0">
                <a:solidFill>
                  <a:srgbClr val="000000"/>
                </a:solidFill>
                <a:latin typeface="Calibri"/>
                <a:ea typeface="Calibri"/>
                <a:cs typeface="Calibri"/>
                <a:sym typeface="Calibri"/>
                <a:rtl val="0"/>
              </a:rPr>
              <a:t>. </a:t>
            </a: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Cover your mouth </a:t>
            </a:r>
            <a:r>
              <a:rPr lang="en-US" sz="2400" b="1" kern="0" dirty="0">
                <a:solidFill>
                  <a:srgbClr val="000000"/>
                </a:solidFill>
                <a:latin typeface="Calibri"/>
                <a:ea typeface="Calibri"/>
                <a:cs typeface="Calibri"/>
                <a:sym typeface="Calibri"/>
                <a:rtl val="0"/>
              </a:rPr>
              <a:t>to protect your </a:t>
            </a:r>
            <a:r>
              <a:rPr lang="en-US" sz="2400" b="1" kern="0" dirty="0" smtClean="0">
                <a:solidFill>
                  <a:srgbClr val="000000"/>
                </a:solidFill>
                <a:latin typeface="Calibri"/>
                <a:ea typeface="Calibri"/>
                <a:cs typeface="Calibri"/>
                <a:sym typeface="Calibri"/>
                <a:rtl val="0"/>
              </a:rPr>
              <a:t>lungs from </a:t>
            </a:r>
            <a:r>
              <a:rPr lang="en-US" sz="2400" b="1" kern="0" dirty="0">
                <a:solidFill>
                  <a:srgbClr val="000000"/>
                </a:solidFill>
                <a:latin typeface="Calibri"/>
                <a:ea typeface="Calibri"/>
                <a:cs typeface="Calibri"/>
                <a:sym typeface="Calibri"/>
                <a:rtl val="0"/>
              </a:rPr>
              <a:t>extreme cold.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Mittens, snug </a:t>
            </a:r>
            <a:r>
              <a:rPr lang="en-US" sz="2400" b="1" kern="0" dirty="0">
                <a:solidFill>
                  <a:srgbClr val="000000"/>
                </a:solidFill>
                <a:latin typeface="Calibri"/>
                <a:ea typeface="Calibri"/>
                <a:cs typeface="Calibri"/>
                <a:sym typeface="Calibri"/>
                <a:rtl val="0"/>
              </a:rPr>
              <a:t>at the wrist, are </a:t>
            </a:r>
            <a:r>
              <a:rPr lang="en-US" sz="2400" b="1" kern="0" dirty="0" smtClean="0">
                <a:solidFill>
                  <a:srgbClr val="000000"/>
                </a:solidFill>
                <a:latin typeface="Calibri"/>
                <a:ea typeface="Calibri"/>
                <a:cs typeface="Calibri"/>
                <a:sym typeface="Calibri"/>
                <a:rtl val="0"/>
              </a:rPr>
              <a:t>better than </a:t>
            </a:r>
            <a:r>
              <a:rPr lang="en-US" sz="2400" b="1" kern="0" dirty="0">
                <a:solidFill>
                  <a:srgbClr val="000000"/>
                </a:solidFill>
                <a:latin typeface="Calibri"/>
                <a:ea typeface="Calibri"/>
                <a:cs typeface="Calibri"/>
                <a:sym typeface="Calibri"/>
                <a:rtl val="0"/>
              </a:rPr>
              <a:t>gloves. </a:t>
            </a:r>
            <a:endParaRPr lang="en-US" sz="2400" b="1" kern="0" dirty="0" smtClean="0">
              <a:solidFill>
                <a:srgbClr val="000000"/>
              </a:solidFill>
              <a:latin typeface="Calibri"/>
              <a:ea typeface="Calibri"/>
              <a:cs typeface="Calibri"/>
              <a:sym typeface="Calibri"/>
              <a:rtl val="0"/>
            </a:endParaRPr>
          </a:p>
          <a:p>
            <a:pPr marL="285750" indent="-285750">
              <a:buClr>
                <a:srgbClr val="000000"/>
              </a:buClr>
              <a:buSzPct val="100000"/>
              <a:buFont typeface="Wingdings" panose="05000000000000000000" pitchFamily="2" charset="2"/>
              <a:buChar char="ü"/>
            </a:pPr>
            <a:r>
              <a:rPr lang="en-US" sz="2400" b="1" kern="0" dirty="0" smtClean="0">
                <a:solidFill>
                  <a:srgbClr val="000000"/>
                </a:solidFill>
                <a:latin typeface="Calibri"/>
                <a:ea typeface="Calibri"/>
                <a:cs typeface="Calibri"/>
                <a:sym typeface="Calibri"/>
                <a:rtl val="0"/>
              </a:rPr>
              <a:t>Try </a:t>
            </a:r>
            <a:r>
              <a:rPr lang="en-US" sz="2400" b="1" kern="0" dirty="0">
                <a:solidFill>
                  <a:srgbClr val="000000"/>
                </a:solidFill>
                <a:latin typeface="Calibri"/>
                <a:ea typeface="Calibri"/>
                <a:cs typeface="Calibri"/>
                <a:sym typeface="Calibri"/>
                <a:rtl val="0"/>
              </a:rPr>
              <a:t>to stay dry.</a:t>
            </a:r>
          </a:p>
          <a:p>
            <a:endParaRPr kern="0" dirty="0">
              <a:solidFill>
                <a:srgbClr val="000000"/>
              </a:solidFill>
              <a:ea typeface="Arial"/>
              <a:cs typeface="Arial"/>
              <a:sym typeface="Arial"/>
              <a:rtl val="0"/>
            </a:endParaRPr>
          </a:p>
        </p:txBody>
      </p:sp>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663929892"/>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Shape 71"/>
          <p:cNvSpPr txBox="1"/>
          <p:nvPr/>
        </p:nvSpPr>
        <p:spPr>
          <a:xfrm>
            <a:off x="0" y="198438"/>
            <a:ext cx="9144000" cy="639762"/>
          </a:xfrm>
          <a:prstGeom prst="rect">
            <a:avLst/>
          </a:prstGeom>
          <a:noFill/>
          <a:ln>
            <a:noFill/>
          </a:ln>
        </p:spPr>
        <p:txBody>
          <a:bodyPr lIns="91425" tIns="45700" rIns="91425" bIns="45700" anchor="ctr" anchorCtr="0">
            <a:noAutofit/>
          </a:bodyPr>
          <a:lstStyle/>
          <a:p>
            <a:pPr algn="ctr">
              <a:buClr>
                <a:srgbClr val="953735"/>
              </a:buClr>
              <a:buSzPct val="25000"/>
              <a:buFont typeface="Calibri"/>
              <a:buNone/>
            </a:pPr>
            <a:r>
              <a:rPr lang="en-US" sz="4800" b="1" kern="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a:ea typeface="Calibri"/>
                <a:cs typeface="Calibri"/>
                <a:sym typeface="Calibri"/>
                <a:rtl val="0"/>
              </a:rPr>
              <a:t>Cold Weather Preparedness Tips</a:t>
            </a:r>
          </a:p>
        </p:txBody>
      </p:sp>
      <p:pic>
        <p:nvPicPr>
          <p:cNvPr id="1028" name="Picture 4" descr="https://www.weather.gov/images/jan/Preparedness/SWPW/winterinfograph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87" y="990600"/>
            <a:ext cx="8750239" cy="4572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193564034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8" descr="Image result for red cross logo site:noaa.g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105400"/>
            <a:ext cx="995645" cy="3405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08000" y="-304800"/>
            <a:ext cx="8229600" cy="1143000"/>
          </a:xfrm>
        </p:spPr>
        <p:txBody>
          <a:bodyPr>
            <a:normAutofit/>
          </a:bodyPr>
          <a:lstStyle/>
          <a:p>
            <a:r>
              <a:rPr lang="en-US" sz="4000" u="sng" dirty="0" smtClean="0">
                <a:effectLst>
                  <a:outerShdw blurRad="38100" dist="38100" dir="2700000" algn="tl">
                    <a:srgbClr val="000000">
                      <a:alpha val="43137"/>
                    </a:srgbClr>
                  </a:outerShdw>
                </a:effectLst>
              </a:rPr>
              <a:t>How to Prevent Frozen Pipes</a:t>
            </a:r>
            <a:endParaRPr lang="en-US" sz="4000" u="sng"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76199" y="838200"/>
            <a:ext cx="5715001" cy="5943600"/>
          </a:xfrm>
        </p:spPr>
        <p:txBody>
          <a:bodyPr>
            <a:noAutofit/>
          </a:bodyPr>
          <a:lstStyle/>
          <a:p>
            <a:pPr>
              <a:buClr>
                <a:srgbClr val="FF0000"/>
              </a:buClr>
              <a:buFont typeface="Wingdings" panose="05000000000000000000" pitchFamily="2" charset="2"/>
              <a:buChar char="ü"/>
            </a:pPr>
            <a:r>
              <a:rPr lang="en-US" sz="1500" b="1" dirty="0" smtClean="0"/>
              <a:t>Keep </a:t>
            </a:r>
            <a:r>
              <a:rPr lang="en-US" sz="1500" b="1" dirty="0"/>
              <a:t>garage doors closed if there are water supply lines in the garage</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Open kitchen and bathroom cabinet doors to allow warmer air to circulate around the plumbing. Be sure to move any harmful cleaners and household chemicals up out of the reach of children</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When the weather is very cold outside, let the cold water drip from the faucet served by exposed pipes. Running water through the pipe - even at a trickle - helps prevent pipes from freezing</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Keep the thermostat set to the same temperature both during the day and at night. By temporarily suspending the use of lower nighttime temperatures, you may incur a higher heating bill, but you can prevent a much more costly repair job if pipes freeze and burst</a:t>
            </a:r>
            <a:r>
              <a:rPr lang="en-US" sz="1500" b="1" dirty="0" smtClean="0"/>
              <a:t>.</a:t>
            </a:r>
          </a:p>
          <a:p>
            <a:pPr>
              <a:buClr>
                <a:srgbClr val="FF0000"/>
              </a:buClr>
              <a:buFont typeface="Wingdings" panose="05000000000000000000" pitchFamily="2" charset="2"/>
              <a:buChar char="ü"/>
            </a:pPr>
            <a:endParaRPr lang="en-US" sz="700" b="1" dirty="0"/>
          </a:p>
          <a:p>
            <a:pPr>
              <a:buClr>
                <a:srgbClr val="FF0000"/>
              </a:buClr>
              <a:buFont typeface="Wingdings" panose="05000000000000000000" pitchFamily="2" charset="2"/>
              <a:buChar char="ü"/>
            </a:pPr>
            <a:r>
              <a:rPr lang="en-US" sz="1500" b="1" dirty="0"/>
              <a:t>If you will be going away during cold weather, leave the heat on in your home, set to a temperature no lower than 55° F</a:t>
            </a:r>
            <a:r>
              <a:rPr lang="en-US" sz="1500" b="1" dirty="0" smtClean="0"/>
              <a:t>.</a:t>
            </a:r>
          </a:p>
          <a:p>
            <a:pPr>
              <a:buClr>
                <a:srgbClr val="FF0000"/>
              </a:buClr>
              <a:buFont typeface="Wingdings" panose="05000000000000000000" pitchFamily="2" charset="2"/>
              <a:buChar char="ü"/>
            </a:pPr>
            <a:endParaRPr lang="en-US" sz="700" dirty="0" smtClean="0"/>
          </a:p>
          <a:p>
            <a:pPr>
              <a:buClr>
                <a:srgbClr val="FF0000"/>
              </a:buClr>
              <a:buFont typeface="Wingdings" panose="05000000000000000000" pitchFamily="2" charset="2"/>
              <a:buChar char="ü"/>
            </a:pPr>
            <a:r>
              <a:rPr lang="en-US" sz="1600" b="1" dirty="0" smtClean="0"/>
              <a:t>For more information, visit</a:t>
            </a:r>
            <a:r>
              <a:rPr lang="en-US" sz="1600" dirty="0" smtClean="0"/>
              <a:t>:</a:t>
            </a:r>
            <a:r>
              <a:rPr lang="en-US" sz="1600" dirty="0"/>
              <a:t> </a:t>
            </a:r>
            <a:endParaRPr lang="en-US" sz="1600" dirty="0" smtClean="0"/>
          </a:p>
          <a:p>
            <a:pPr marL="339725" lvl="1" indent="0">
              <a:buClr>
                <a:srgbClr val="FF0000"/>
              </a:buClr>
              <a:buNone/>
            </a:pPr>
            <a:r>
              <a:rPr lang="en-US" sz="1300" b="1" i="1" dirty="0">
                <a:solidFill>
                  <a:srgbClr val="FF0000"/>
                </a:solidFill>
                <a:effectLst>
                  <a:outerShdw blurRad="38100" dist="38100" dir="2700000" algn="tl">
                    <a:srgbClr val="000000">
                      <a:alpha val="43137"/>
                    </a:srgbClr>
                  </a:outerShdw>
                </a:effectLst>
                <a:latin typeface="Cambria" panose="02040503050406030204" pitchFamily="18" charset="0"/>
                <a:hlinkClick r:id="rId3"/>
              </a:rPr>
              <a:t>https://</a:t>
            </a:r>
            <a:r>
              <a:rPr lang="en-US" sz="1300" b="1" i="1" dirty="0" err="1"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www.redcross.org</a:t>
            </a:r>
            <a: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/get-help/how-to-prepare-for-emergencies/types-of-emergencies/winter-storm/frozen-</a:t>
            </a:r>
            <a:r>
              <a:rPr lang="en-US" sz="1300" b="1" i="1" dirty="0" err="1" smtClean="0">
                <a:solidFill>
                  <a:srgbClr val="FF0000"/>
                </a:solidFill>
                <a:effectLst>
                  <a:outerShdw blurRad="38100" dist="38100" dir="2700000" algn="tl">
                    <a:srgbClr val="000000">
                      <a:alpha val="43137"/>
                    </a:srgbClr>
                  </a:outerShdw>
                </a:effectLst>
                <a:latin typeface="Cambria" panose="02040503050406030204" pitchFamily="18" charset="0"/>
                <a:hlinkClick r:id="rId3"/>
              </a:rPr>
              <a:t>pipes.html</a:t>
            </a:r>
            <a: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rPr>
              <a:t/>
            </a:r>
            <a:br>
              <a:rPr lang="en-US" sz="1300" b="1" i="1" dirty="0" smtClean="0">
                <a:solidFill>
                  <a:srgbClr val="FF0000"/>
                </a:solidFill>
                <a:effectLst>
                  <a:outerShdw blurRad="38100" dist="38100" dir="2700000" algn="tl">
                    <a:srgbClr val="000000">
                      <a:alpha val="43137"/>
                    </a:srgbClr>
                  </a:outerShdw>
                </a:effectLst>
                <a:latin typeface="Cambria" panose="02040503050406030204" pitchFamily="18" charset="0"/>
              </a:rPr>
            </a:br>
            <a:endParaRPr lang="en-US" sz="1300" dirty="0">
              <a:latin typeface="Cambria" panose="02040503050406030204" pitchFamily="18" charset="0"/>
            </a:endParaRPr>
          </a:p>
          <a:p>
            <a:pPr>
              <a:buClr>
                <a:srgbClr val="FF0000"/>
              </a:buClr>
              <a:buFont typeface="Wingdings" panose="05000000000000000000" pitchFamily="2" charset="2"/>
              <a:buChar char="ü"/>
            </a:pPr>
            <a:endParaRPr lang="en-US" sz="600" dirty="0">
              <a:latin typeface="Cambria" panose="02040503050406030204" pitchFamily="18" charset="0"/>
            </a:endParaRPr>
          </a:p>
          <a:p>
            <a:pPr>
              <a:buClr>
                <a:srgbClr val="FF0000"/>
              </a:buClr>
              <a:buFont typeface="Wingdings" panose="05000000000000000000" pitchFamily="2" charset="2"/>
              <a:buChar char="ü"/>
            </a:pPr>
            <a:endParaRPr lang="en-US" sz="400" dirty="0">
              <a:latin typeface="Cambria" panose="02040503050406030204" pitchFamily="18" charset="0"/>
            </a:endParaRPr>
          </a:p>
        </p:txBody>
      </p:sp>
      <p:pic>
        <p:nvPicPr>
          <p:cNvPr id="2052" name="Picture 4" descr="C:\Users\jared.klein\AppData\Local\Microsoft\Windows\Temporary Internet Files\Content.IE5\BCGT2MIZ\6856535835_368abea4f4_b[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54898"/>
            <a:ext cx="3276600" cy="49125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7227"/>
          <a:stretch/>
        </p:blipFill>
        <p:spPr bwMode="auto">
          <a:xfrm>
            <a:off x="0" y="6035040"/>
            <a:ext cx="7497593" cy="82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7498080" y="6035040"/>
            <a:ext cx="1645920" cy="822960"/>
          </a:xfrm>
          <a:prstGeom prst="rect">
            <a:avLst/>
          </a:prstGeom>
          <a:solidFill>
            <a:schemeClr val="bg1"/>
          </a:solidFill>
        </p:spPr>
        <p:txBody>
          <a:bodyPr wrap="none" anchor="ctr">
            <a:spAutoFit/>
          </a:bodyPr>
          <a:lstStyle/>
          <a:p>
            <a:r>
              <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a:t>
            </a:r>
            <a:r>
              <a:rPr lang="en-US" b="1" dirty="0" err="1" smtClean="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rPr>
              <a:t>WinterSafety</a:t>
            </a:r>
            <a:endParaRPr lang="en-US" b="1" dirty="0">
              <a:solidFill>
                <a:schemeClr val="tx1">
                  <a:lumMod val="85000"/>
                  <a:lumOff val="15000"/>
                </a:schemeClr>
              </a:solidFill>
              <a:effectLst>
                <a:outerShdw blurRad="38100" dist="38100" dir="2700000" algn="tl">
                  <a:srgbClr val="000000">
                    <a:alpha val="43137"/>
                  </a:srgbClr>
                </a:outerShdw>
              </a:effectLst>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3426161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themeOverride>
</file>

<file path=ppt/theme/themeOverride2.xml><?xml version="1.0" encoding="utf-8"?>
<a:themeOverride xmlns:a="http://schemas.openxmlformats.org/drawingml/2006/main">
  <a:clrScheme name="default">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1732</TotalTime>
  <Words>726</Words>
  <Application>Microsoft Office PowerPoint</Application>
  <PresentationFormat>On-screen Show (4:3)</PresentationFormat>
  <Paragraphs>115</Paragraphs>
  <Slides>7</Slides>
  <Notes>5</Notes>
  <HiddenSlides>0</HiddenSlides>
  <MMClips>0</MMClip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Office Theme</vt:lpstr>
      <vt:lpstr>1_Office Theme</vt:lpstr>
      <vt:lpstr>2_Office Theme</vt:lpstr>
      <vt:lpstr>3_Office Theme</vt:lpstr>
      <vt:lpstr>Cold Impacts &amp; Preparedness</vt:lpstr>
      <vt:lpstr>PowerPoint Presentation</vt:lpstr>
      <vt:lpstr>PowerPoint Presentation</vt:lpstr>
      <vt:lpstr>PowerPoint Presentation</vt:lpstr>
      <vt:lpstr>PowerPoint Presentation</vt:lpstr>
      <vt:lpstr>PowerPoint Presentation</vt:lpstr>
      <vt:lpstr>How to Prevent Frozen Pipes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Klein</dc:creator>
  <cp:lastModifiedBy>David Nicosia</cp:lastModifiedBy>
  <cp:revision>246</cp:revision>
  <dcterms:created xsi:type="dcterms:W3CDTF">2012-07-08T09:46:13Z</dcterms:created>
  <dcterms:modified xsi:type="dcterms:W3CDTF">2019-01-30T14:16:37Z</dcterms:modified>
</cp:coreProperties>
</file>